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9"/>
  </p:notesMasterIdLst>
  <p:sldIdLst>
    <p:sldId id="256" r:id="rId2"/>
    <p:sldId id="257" r:id="rId3"/>
    <p:sldId id="259" r:id="rId4"/>
    <p:sldId id="262" r:id="rId5"/>
    <p:sldId id="263" r:id="rId6"/>
    <p:sldId id="264" r:id="rId7"/>
    <p:sldId id="305" r:id="rId8"/>
    <p:sldId id="306" r:id="rId9"/>
    <p:sldId id="272" r:id="rId10"/>
    <p:sldId id="273" r:id="rId11"/>
    <p:sldId id="279" r:id="rId12"/>
    <p:sldId id="282" r:id="rId13"/>
    <p:sldId id="267" r:id="rId14"/>
    <p:sldId id="280" r:id="rId15"/>
    <p:sldId id="285" r:id="rId16"/>
    <p:sldId id="288" r:id="rId17"/>
    <p:sldId id="286"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Garamond" panose="02020404030301010803" pitchFamily="18" charset="0"/>
      <p:regular r:id="rId24"/>
      <p:bold r:id="rId25"/>
      <p:italic r:id="rId26"/>
    </p:embeddedFont>
    <p:embeddedFont>
      <p:font typeface="Montserrat" panose="00000500000000000000" pitchFamily="2" charset="0"/>
      <p:regular r:id="rId27"/>
      <p:bold r:id="rId28"/>
      <p:italic r:id="rId29"/>
      <p:boldItalic r:id="rId30"/>
    </p:embeddedFont>
    <p:embeddedFont>
      <p:font typeface="Montserrat ExtraBold" panose="00000900000000000000" pitchFamily="2" charset="0"/>
      <p:bold r:id="rId31"/>
      <p:boldItalic r:id="rId32"/>
    </p:embeddedFont>
    <p:embeddedFont>
      <p:font typeface="Montserrat Medium" panose="000006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B40"/>
    <a:srgbClr val="B98F5A"/>
    <a:srgbClr val="926B3B"/>
    <a:srgbClr val="FFFF6E"/>
    <a:srgbClr val="FF7D33"/>
    <a:srgbClr val="FFFF6D"/>
    <a:srgbClr val="061B38"/>
    <a:srgbClr val="DDE1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CF13A9-46CA-425E-91FF-FFC8EB7D4E87}">
  <a:tblStyle styleId="{99CF13A9-46CA-425E-91FF-FFC8EB7D4E8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8" d="100"/>
          <a:sy n="98" d="100"/>
        </p:scale>
        <p:origin x="101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heme" Target="theme/theme1.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7f9262ee2f_0_26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7f9262ee2f_0_26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6"/>
        <p:cNvGrpSpPr/>
        <p:nvPr/>
      </p:nvGrpSpPr>
      <p:grpSpPr>
        <a:xfrm>
          <a:off x="0" y="0"/>
          <a:ext cx="0" cy="0"/>
          <a:chOff x="0" y="0"/>
          <a:chExt cx="0" cy="0"/>
        </a:xfrm>
      </p:grpSpPr>
      <p:sp>
        <p:nvSpPr>
          <p:cNvPr id="2067" name="Google Shape;2067;g7f9262ee2f_0_26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8" name="Google Shape;2068;g7f9262ee2f_0_26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9"/>
        <p:cNvGrpSpPr/>
        <p:nvPr/>
      </p:nvGrpSpPr>
      <p:grpSpPr>
        <a:xfrm>
          <a:off x="0" y="0"/>
          <a:ext cx="0" cy="0"/>
          <a:chOff x="0" y="0"/>
          <a:chExt cx="0" cy="0"/>
        </a:xfrm>
      </p:grpSpPr>
      <p:sp>
        <p:nvSpPr>
          <p:cNvPr id="2110" name="Google Shape;2110;g7f9262ee2f_0_26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1" name="Google Shape;2111;g7f9262ee2f_0_26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7f9262ee2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7f9262ee2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5"/>
        <p:cNvGrpSpPr/>
        <p:nvPr/>
      </p:nvGrpSpPr>
      <p:grpSpPr>
        <a:xfrm>
          <a:off x="0" y="0"/>
          <a:ext cx="0" cy="0"/>
          <a:chOff x="0" y="0"/>
          <a:chExt cx="0" cy="0"/>
        </a:xfrm>
      </p:grpSpPr>
      <p:sp>
        <p:nvSpPr>
          <p:cNvPr id="2086" name="Google Shape;2086;g7f9262ee2f_0_26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7" name="Google Shape;2087;g7f9262ee2f_0_26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8"/>
        <p:cNvGrpSpPr/>
        <p:nvPr/>
      </p:nvGrpSpPr>
      <p:grpSpPr>
        <a:xfrm>
          <a:off x="0" y="0"/>
          <a:ext cx="0" cy="0"/>
          <a:chOff x="0" y="0"/>
          <a:chExt cx="0" cy="0"/>
        </a:xfrm>
      </p:grpSpPr>
      <p:sp>
        <p:nvSpPr>
          <p:cNvPr id="2149" name="Google Shape;2149;g7f9262ee2f_0_26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0" name="Google Shape;2150;g7f9262ee2f_0_26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6"/>
        <p:cNvGrpSpPr/>
        <p:nvPr/>
      </p:nvGrpSpPr>
      <p:grpSpPr>
        <a:xfrm>
          <a:off x="0" y="0"/>
          <a:ext cx="0" cy="0"/>
          <a:chOff x="0" y="0"/>
          <a:chExt cx="0" cy="0"/>
        </a:xfrm>
      </p:grpSpPr>
      <p:sp>
        <p:nvSpPr>
          <p:cNvPr id="2187" name="Google Shape;2187;g7f9262ee2f_0_26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8" name="Google Shape;2188;g7f9262ee2f_0_26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5"/>
        <p:cNvGrpSpPr/>
        <p:nvPr/>
      </p:nvGrpSpPr>
      <p:grpSpPr>
        <a:xfrm>
          <a:off x="0" y="0"/>
          <a:ext cx="0" cy="0"/>
          <a:chOff x="0" y="0"/>
          <a:chExt cx="0" cy="0"/>
        </a:xfrm>
      </p:grpSpPr>
      <p:sp>
        <p:nvSpPr>
          <p:cNvPr id="2156" name="Google Shape;2156;g7f9262ee2f_0_26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7" name="Google Shape;2157;g7f9262ee2f_0_26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f9262ee2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f9262ee2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f9262ee2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f9262ee2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f9262ee2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f9262ee2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39318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f9262ee2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f9262ee2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26622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7f9262ee2f_0_26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7f9262ee2f_0_26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2.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ext">
  <p:cSld name="TITLE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9"/>
          <p:cNvSpPr txBox="1">
            <a:spLocks noGrp="1"/>
          </p:cNvSpPr>
          <p:nvPr>
            <p:ph type="ctrTitle"/>
          </p:nvPr>
        </p:nvSpPr>
        <p:spPr>
          <a:xfrm>
            <a:off x="1273500" y="1369000"/>
            <a:ext cx="6597000" cy="2109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500"/>
              <a:buNone/>
              <a:defRPr sz="45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76" name="Google Shape;76;p19"/>
          <p:cNvSpPr txBox="1">
            <a:spLocks noGrp="1"/>
          </p:cNvSpPr>
          <p:nvPr>
            <p:ph type="subTitle" idx="1"/>
          </p:nvPr>
        </p:nvSpPr>
        <p:spPr>
          <a:xfrm>
            <a:off x="2481900" y="2519525"/>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2">
  <p:cSld name="CAPTION_ONLY_1_1_1">
    <p:bg>
      <p:bgPr>
        <a:blipFill>
          <a:blip r:embed="rId2">
            <a:alphaModFix/>
          </a:blip>
          <a:stretch>
            <a:fillRect/>
          </a:stretch>
        </a:blipFill>
        <a:effectLst/>
      </p:bgPr>
    </p:bg>
    <p:spTree>
      <p:nvGrpSpPr>
        <p:cNvPr id="1" name="Shape 81"/>
        <p:cNvGrpSpPr/>
        <p:nvPr/>
      </p:nvGrpSpPr>
      <p:grpSpPr>
        <a:xfrm>
          <a:off x="0" y="0"/>
          <a:ext cx="0" cy="0"/>
          <a:chOff x="0" y="0"/>
          <a:chExt cx="0" cy="0"/>
        </a:xfrm>
      </p:grpSpPr>
      <p:sp>
        <p:nvSpPr>
          <p:cNvPr id="82" name="Google Shape;82;p22"/>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Design 3">
  <p:cSld name="CAPTION_ONLY_1_1_1_2">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23"/>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Six Columns  ">
  <p:cSld name="SECTION_TITLE_AND_DESCRIPTION_1_1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7"/>
          <p:cNvSpPr txBox="1">
            <a:spLocks noGrp="1"/>
          </p:cNvSpPr>
          <p:nvPr>
            <p:ph type="title"/>
          </p:nvPr>
        </p:nvSpPr>
        <p:spPr>
          <a:xfrm>
            <a:off x="3538497"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0" name="Google Shape;110;p27"/>
          <p:cNvSpPr txBox="1">
            <a:spLocks noGrp="1"/>
          </p:cNvSpPr>
          <p:nvPr>
            <p:ph type="subTitle" idx="1"/>
          </p:nvPr>
        </p:nvSpPr>
        <p:spPr>
          <a:xfrm>
            <a:off x="3538498"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1" name="Google Shape;111;p27"/>
          <p:cNvSpPr txBox="1">
            <a:spLocks noGrp="1"/>
          </p:cNvSpPr>
          <p:nvPr>
            <p:ph type="title" idx="2"/>
          </p:nvPr>
        </p:nvSpPr>
        <p:spPr>
          <a:xfrm>
            <a:off x="6028553"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2" name="Google Shape;112;p27"/>
          <p:cNvSpPr txBox="1">
            <a:spLocks noGrp="1"/>
          </p:cNvSpPr>
          <p:nvPr>
            <p:ph type="subTitle" idx="3"/>
          </p:nvPr>
        </p:nvSpPr>
        <p:spPr>
          <a:xfrm>
            <a:off x="6028552"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3" name="Google Shape;113;p2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14" name="Google Shape;114;p27"/>
          <p:cNvSpPr txBox="1">
            <a:spLocks noGrp="1"/>
          </p:cNvSpPr>
          <p:nvPr>
            <p:ph type="title" idx="5"/>
          </p:nvPr>
        </p:nvSpPr>
        <p:spPr>
          <a:xfrm>
            <a:off x="1048447"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5" name="Google Shape;115;p27"/>
          <p:cNvSpPr txBox="1">
            <a:spLocks noGrp="1"/>
          </p:cNvSpPr>
          <p:nvPr>
            <p:ph type="subTitle" idx="6"/>
          </p:nvPr>
        </p:nvSpPr>
        <p:spPr>
          <a:xfrm>
            <a:off x="1048450"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6" name="Google Shape;116;p27"/>
          <p:cNvSpPr txBox="1">
            <a:spLocks noGrp="1"/>
          </p:cNvSpPr>
          <p:nvPr>
            <p:ph type="title" idx="7"/>
          </p:nvPr>
        </p:nvSpPr>
        <p:spPr>
          <a:xfrm>
            <a:off x="3538497"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7" name="Google Shape;117;p27"/>
          <p:cNvSpPr txBox="1">
            <a:spLocks noGrp="1"/>
          </p:cNvSpPr>
          <p:nvPr>
            <p:ph type="subTitle" idx="8"/>
          </p:nvPr>
        </p:nvSpPr>
        <p:spPr>
          <a:xfrm>
            <a:off x="3538498"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8" name="Google Shape;118;p27"/>
          <p:cNvSpPr txBox="1">
            <a:spLocks noGrp="1"/>
          </p:cNvSpPr>
          <p:nvPr>
            <p:ph type="title" idx="9"/>
          </p:nvPr>
        </p:nvSpPr>
        <p:spPr>
          <a:xfrm>
            <a:off x="6028553"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9" name="Google Shape;119;p27"/>
          <p:cNvSpPr txBox="1">
            <a:spLocks noGrp="1"/>
          </p:cNvSpPr>
          <p:nvPr>
            <p:ph type="subTitle" idx="13"/>
          </p:nvPr>
        </p:nvSpPr>
        <p:spPr>
          <a:xfrm>
            <a:off x="6028552"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20" name="Google Shape;120;p27"/>
          <p:cNvSpPr txBox="1">
            <a:spLocks noGrp="1"/>
          </p:cNvSpPr>
          <p:nvPr>
            <p:ph type="title" idx="14"/>
          </p:nvPr>
        </p:nvSpPr>
        <p:spPr>
          <a:xfrm>
            <a:off x="1048447"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21" name="Google Shape;121;p27"/>
          <p:cNvSpPr txBox="1">
            <a:spLocks noGrp="1"/>
          </p:cNvSpPr>
          <p:nvPr>
            <p:ph type="subTitle" idx="15"/>
          </p:nvPr>
        </p:nvSpPr>
        <p:spPr>
          <a:xfrm>
            <a:off x="1048450"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p:cSld name="SECTION_TITLE_AND_DESCRIPTION_1_2">
    <p:bg>
      <p:bgPr>
        <a:blipFill>
          <a:blip r:embed="rId2">
            <a:alphaModFix/>
          </a:blip>
          <a:stretch>
            <a:fillRect/>
          </a:stretch>
        </a:blipFill>
        <a:effectLst/>
      </p:bgPr>
    </p:bg>
    <p:spTree>
      <p:nvGrpSpPr>
        <p:cNvPr id="1" name="Shape 132"/>
        <p:cNvGrpSpPr/>
        <p:nvPr/>
      </p:nvGrpSpPr>
      <p:grpSpPr>
        <a:xfrm>
          <a:off x="0" y="0"/>
          <a:ext cx="0" cy="0"/>
          <a:chOff x="0" y="0"/>
          <a:chExt cx="0" cy="0"/>
        </a:xfrm>
      </p:grpSpPr>
      <p:sp>
        <p:nvSpPr>
          <p:cNvPr id="133" name="Google Shape;133;p29"/>
          <p:cNvSpPr txBox="1">
            <a:spLocks noGrp="1"/>
          </p:cNvSpPr>
          <p:nvPr>
            <p:ph type="subTitle" idx="1"/>
          </p:nvPr>
        </p:nvSpPr>
        <p:spPr>
          <a:xfrm>
            <a:off x="5817050" y="2435925"/>
            <a:ext cx="2556300" cy="20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34" name="Google Shape;134;p29"/>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p:cSld name="SECTION_HEADER_2">
    <p:bg>
      <p:bgPr>
        <a:blipFill>
          <a:blip r:embed="rId2">
            <a:alphaModFix/>
          </a:blip>
          <a:stretch>
            <a:fillRect/>
          </a:stretch>
        </a:blipFill>
        <a:effectLst/>
      </p:bgPr>
    </p:bg>
    <p:spTree>
      <p:nvGrpSpPr>
        <p:cNvPr id="1" name="Shape 141"/>
        <p:cNvGrpSpPr/>
        <p:nvPr/>
      </p:nvGrpSpPr>
      <p:grpSpPr>
        <a:xfrm>
          <a:off x="0" y="0"/>
          <a:ext cx="0" cy="0"/>
          <a:chOff x="0" y="0"/>
          <a:chExt cx="0" cy="0"/>
        </a:xfrm>
      </p:grpSpPr>
      <p:sp>
        <p:nvSpPr>
          <p:cNvPr id="142" name="Google Shape;142;p32"/>
          <p:cNvSpPr txBox="1">
            <a:spLocks noGrp="1"/>
          </p:cNvSpPr>
          <p:nvPr>
            <p:ph type="title"/>
          </p:nvPr>
        </p:nvSpPr>
        <p:spPr>
          <a:xfrm>
            <a:off x="2062800" y="2442050"/>
            <a:ext cx="5018400" cy="598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43" name="Google Shape;143;p32"/>
          <p:cNvSpPr txBox="1">
            <a:spLocks noGrp="1"/>
          </p:cNvSpPr>
          <p:nvPr>
            <p:ph type="subTitle" idx="1"/>
          </p:nvPr>
        </p:nvSpPr>
        <p:spPr>
          <a:xfrm>
            <a:off x="2896500" y="3391325"/>
            <a:ext cx="3351000" cy="119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 Credits">
  <p:cSld name="SECTION_HEADER_1">
    <p:bg>
      <p:bgPr>
        <a:blipFill>
          <a:blip r:embed="rId2">
            <a:alphaModFix/>
          </a:blip>
          <a:stretch>
            <a:fillRect/>
          </a:stretch>
        </a:blipFill>
        <a:effectLst/>
      </p:bgPr>
    </p:bg>
    <p:spTree>
      <p:nvGrpSpPr>
        <p:cNvPr id="1" name="Shape 144"/>
        <p:cNvGrpSpPr/>
        <p:nvPr/>
      </p:nvGrpSpPr>
      <p:grpSpPr>
        <a:xfrm>
          <a:off x="0" y="0"/>
          <a:ext cx="0" cy="0"/>
          <a:chOff x="0" y="0"/>
          <a:chExt cx="0" cy="0"/>
        </a:xfrm>
      </p:grpSpPr>
      <p:sp>
        <p:nvSpPr>
          <p:cNvPr id="145" name="Google Shape;145;p33"/>
          <p:cNvSpPr txBox="1">
            <a:spLocks noGrp="1"/>
          </p:cNvSpPr>
          <p:nvPr>
            <p:ph type="title"/>
          </p:nvPr>
        </p:nvSpPr>
        <p:spPr>
          <a:xfrm>
            <a:off x="924870" y="760375"/>
            <a:ext cx="3068700" cy="59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46" name="Google Shape;146;p33"/>
          <p:cNvSpPr txBox="1">
            <a:spLocks noGrp="1"/>
          </p:cNvSpPr>
          <p:nvPr>
            <p:ph type="subTitle" idx="1"/>
          </p:nvPr>
        </p:nvSpPr>
        <p:spPr>
          <a:xfrm>
            <a:off x="924875" y="1684275"/>
            <a:ext cx="3305400" cy="109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147" name="Google Shape;147;p33"/>
          <p:cNvSpPr txBox="1"/>
          <p:nvPr/>
        </p:nvSpPr>
        <p:spPr>
          <a:xfrm>
            <a:off x="924875" y="3570000"/>
            <a:ext cx="3305400" cy="666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xmlns:ahyp="http://schemas.microsoft.com/office/drawing/2018/hyperlinkcolor"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xmlns:ahyp="http://schemas.microsoft.com/office/drawing/2018/hyperlinkcolor"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xmlns:ahyp="http://schemas.microsoft.com/office/drawing/2018/hyperlinkcolor"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marL="0" lvl="0" indent="0" algn="l" rtl="0">
              <a:spcBef>
                <a:spcPts val="300"/>
              </a:spcBef>
              <a:spcAft>
                <a:spcPts val="0"/>
              </a:spcAft>
              <a:buNone/>
            </a:pP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Bullet points 1">
  <p:cSld name="SECTION_TITLE_AND_DESCRIPTION_1_1_2">
    <p:bg>
      <p:bgPr>
        <a:blipFill>
          <a:blip r:embed="rId2">
            <a:alphaModFix/>
          </a:blip>
          <a:stretch>
            <a:fillRect/>
          </a:stretch>
        </a:blipFill>
        <a:effectLst/>
      </p:bgPr>
    </p:bg>
    <p:spTree>
      <p:nvGrpSpPr>
        <p:cNvPr id="1" name="Shape 148"/>
        <p:cNvGrpSpPr/>
        <p:nvPr/>
      </p:nvGrpSpPr>
      <p:grpSpPr>
        <a:xfrm>
          <a:off x="0" y="0"/>
          <a:ext cx="0" cy="0"/>
          <a:chOff x="0" y="0"/>
          <a:chExt cx="0" cy="0"/>
        </a:xfrm>
      </p:grpSpPr>
      <p:sp>
        <p:nvSpPr>
          <p:cNvPr id="149" name="Google Shape;149;p3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50" name="Google Shape;150;p3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subTitle" idx="1"/>
          </p:nvPr>
        </p:nvSpPr>
        <p:spPr>
          <a:xfrm>
            <a:off x="938500" y="1769575"/>
            <a:ext cx="28716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33" name="Google Shape;33;p9"/>
          <p:cNvSpPr txBox="1">
            <a:spLocks noGrp="1"/>
          </p:cNvSpPr>
          <p:nvPr>
            <p:ph type="body" idx="2"/>
          </p:nvPr>
        </p:nvSpPr>
        <p:spPr>
          <a:xfrm>
            <a:off x="4703375" y="909600"/>
            <a:ext cx="3468900" cy="3324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34" name="Google Shape;34;p9"/>
          <p:cNvSpPr txBox="1">
            <a:spLocks noGrp="1"/>
          </p:cNvSpPr>
          <p:nvPr>
            <p:ph type="title"/>
          </p:nvPr>
        </p:nvSpPr>
        <p:spPr>
          <a:xfrm>
            <a:off x="938500" y="445025"/>
            <a:ext cx="32238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hree Columns ">
  <p:cSld name="SECTION_TITLE_AND_DESCRIPTION_1_1">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53849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8" name="Google Shape;68;p18"/>
          <p:cNvSpPr txBox="1">
            <a:spLocks noGrp="1"/>
          </p:cNvSpPr>
          <p:nvPr>
            <p:ph type="subTitle" idx="1"/>
          </p:nvPr>
        </p:nvSpPr>
        <p:spPr>
          <a:xfrm>
            <a:off x="353849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9" name="Google Shape;69;p18"/>
          <p:cNvSpPr txBox="1">
            <a:spLocks noGrp="1"/>
          </p:cNvSpPr>
          <p:nvPr>
            <p:ph type="title" idx="2"/>
          </p:nvPr>
        </p:nvSpPr>
        <p:spPr>
          <a:xfrm>
            <a:off x="6028553"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0" name="Google Shape;70;p18"/>
          <p:cNvSpPr txBox="1">
            <a:spLocks noGrp="1"/>
          </p:cNvSpPr>
          <p:nvPr>
            <p:ph type="subTitle" idx="3"/>
          </p:nvPr>
        </p:nvSpPr>
        <p:spPr>
          <a:xfrm>
            <a:off x="6028553"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71" name="Google Shape;71;p18"/>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2" name="Google Shape;72;p18"/>
          <p:cNvSpPr txBox="1">
            <a:spLocks noGrp="1"/>
          </p:cNvSpPr>
          <p:nvPr>
            <p:ph type="title" idx="5"/>
          </p:nvPr>
        </p:nvSpPr>
        <p:spPr>
          <a:xfrm>
            <a:off x="104844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3" name="Google Shape;73;p18"/>
          <p:cNvSpPr txBox="1">
            <a:spLocks noGrp="1"/>
          </p:cNvSpPr>
          <p:nvPr>
            <p:ph type="subTitle" idx="6"/>
          </p:nvPr>
        </p:nvSpPr>
        <p:spPr>
          <a:xfrm>
            <a:off x="104844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5" r:id="rId4"/>
    <p:sldLayoutId id="2147483658" r:id="rId5"/>
    <p:sldLayoutId id="2147483659" r:id="rId6"/>
    <p:sldLayoutId id="2147483661" r:id="rId7"/>
    <p:sldLayoutId id="2147483663" r:id="rId8"/>
    <p:sldLayoutId id="2147483664" r:id="rId9"/>
    <p:sldLayoutId id="2147483665" r:id="rId10"/>
    <p:sldLayoutId id="2147483668" r:id="rId11"/>
    <p:sldLayoutId id="2147483669" r:id="rId12"/>
    <p:sldLayoutId id="2147483673" r:id="rId13"/>
    <p:sldLayoutId id="2147483675" r:id="rId14"/>
    <p:sldLayoutId id="2147483678" r:id="rId15"/>
    <p:sldLayoutId id="2147483679" r:id="rId16"/>
    <p:sldLayoutId id="2147483680"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2.xml"/><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hyperlink" Target="https://www.viennaadvantage.com/blog/business-hacks/8-features-every-document-management-system-dms-must-have/" TargetMode="External"/><Relationship Id="rId2" Type="http://schemas.openxmlformats.org/officeDocument/2006/relationships/notesSlide" Target="../notesSlides/notesSlide16.xml"/><Relationship Id="rId1" Type="http://schemas.openxmlformats.org/officeDocument/2006/relationships/slideLayout" Target="../slideLayouts/slideLayout17.xml"/><Relationship Id="rId4" Type="http://schemas.openxmlformats.org/officeDocument/2006/relationships/hyperlink" Target="https://www.folderit.com/?gclid=CjwKCAiAr4GgBhBFEiwAgwORraEY7e6VyuRTI9NJDyPnirR_VQUJ6kpyTUPpA3uZ8O_aGXbwEto-OxoCIGcQAvD_BwE"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3" name="Google Shape;163;p38"/>
          <p:cNvSpPr txBox="1">
            <a:spLocks noGrp="1"/>
          </p:cNvSpPr>
          <p:nvPr>
            <p:ph type="subTitle" idx="1"/>
          </p:nvPr>
        </p:nvSpPr>
        <p:spPr>
          <a:xfrm>
            <a:off x="3333095" y="3943324"/>
            <a:ext cx="3618854" cy="1461533"/>
          </a:xfrm>
          <a:prstGeom prst="rect">
            <a:avLst/>
          </a:prstGeom>
        </p:spPr>
        <p:txBody>
          <a:bodyPr spcFirstLastPara="1" wrap="square" lIns="91425" tIns="91425" rIns="91425" bIns="91425" anchor="t" anchorCtr="0">
            <a:noAutofit/>
          </a:bodyPr>
          <a:lstStyle/>
          <a:p>
            <a:pPr algn="l"/>
            <a:r>
              <a:rPr lang="en-US" sz="1600" dirty="0">
                <a:solidFill>
                  <a:schemeClr val="bg1"/>
                </a:solidFill>
                <a:effectLst/>
                <a:latin typeface="Times New Roman" panose="02020603050405020304" pitchFamily="18" charset="0"/>
                <a:cs typeface="Times New Roman" panose="02020603050405020304" pitchFamily="18" charset="0"/>
              </a:rPr>
              <a:t>Created By:</a:t>
            </a:r>
          </a:p>
          <a:p>
            <a:pPr algn="l"/>
            <a:r>
              <a:rPr lang="en-US" sz="1600" dirty="0">
                <a:solidFill>
                  <a:schemeClr val="bg1"/>
                </a:solidFill>
                <a:effectLst/>
                <a:latin typeface="Times New Roman" panose="02020603050405020304" pitchFamily="18" charset="0"/>
                <a:cs typeface="Times New Roman" panose="02020603050405020304" pitchFamily="18" charset="0"/>
              </a:rPr>
              <a:t>21DCE003 Param </a:t>
            </a:r>
            <a:r>
              <a:rPr lang="en-US" sz="1600" dirty="0" err="1">
                <a:solidFill>
                  <a:schemeClr val="bg1"/>
                </a:solidFill>
                <a:effectLst/>
                <a:latin typeface="Times New Roman" panose="02020603050405020304" pitchFamily="18" charset="0"/>
                <a:cs typeface="Times New Roman" panose="02020603050405020304" pitchFamily="18" charset="0"/>
              </a:rPr>
              <a:t>Bavarva</a:t>
            </a:r>
            <a:endParaRPr lang="en-US" sz="1600" dirty="0">
              <a:solidFill>
                <a:schemeClr val="bg1"/>
              </a:solidFill>
              <a:effectLst/>
              <a:latin typeface="Times New Roman" panose="02020603050405020304" pitchFamily="18" charset="0"/>
              <a:cs typeface="Times New Roman" panose="02020603050405020304" pitchFamily="18" charset="0"/>
            </a:endParaRPr>
          </a:p>
          <a:p>
            <a:pPr algn="l"/>
            <a:r>
              <a:rPr lang="en-IN" sz="1600" dirty="0">
                <a:solidFill>
                  <a:schemeClr val="bg1"/>
                </a:solidFill>
                <a:effectLst/>
                <a:latin typeface="Times New Roman" panose="02020603050405020304" pitchFamily="18" charset="0"/>
                <a:cs typeface="Times New Roman" panose="02020603050405020304" pitchFamily="18" charset="0"/>
              </a:rPr>
              <a:t>21DCE034 </a:t>
            </a:r>
            <a:r>
              <a:rPr lang="en-IN" sz="1600" dirty="0" err="1">
                <a:solidFill>
                  <a:schemeClr val="bg1"/>
                </a:solidFill>
                <a:effectLst/>
                <a:latin typeface="Times New Roman" panose="02020603050405020304" pitchFamily="18" charset="0"/>
                <a:cs typeface="Times New Roman" panose="02020603050405020304" pitchFamily="18" charset="0"/>
              </a:rPr>
              <a:t>Vatsal</a:t>
            </a:r>
            <a:r>
              <a:rPr lang="en-IN" sz="1600" dirty="0">
                <a:solidFill>
                  <a:schemeClr val="bg1"/>
                </a:solidFill>
                <a:effectLst/>
                <a:latin typeface="Times New Roman" panose="02020603050405020304" pitchFamily="18" charset="0"/>
                <a:cs typeface="Times New Roman" panose="02020603050405020304" pitchFamily="18" charset="0"/>
              </a:rPr>
              <a:t> </a:t>
            </a:r>
            <a:r>
              <a:rPr lang="en-IN" sz="1600" dirty="0" err="1">
                <a:solidFill>
                  <a:schemeClr val="bg1"/>
                </a:solidFill>
                <a:effectLst/>
                <a:latin typeface="Times New Roman" panose="02020603050405020304" pitchFamily="18" charset="0"/>
                <a:cs typeface="Times New Roman" panose="02020603050405020304" pitchFamily="18" charset="0"/>
              </a:rPr>
              <a:t>Jajadiya</a:t>
            </a:r>
            <a:endParaRPr lang="en-IN" sz="1600" dirty="0">
              <a:solidFill>
                <a:schemeClr val="bg1"/>
              </a:solidFill>
              <a:effectLst/>
              <a:latin typeface="Times New Roman" panose="02020603050405020304" pitchFamily="18" charset="0"/>
              <a:cs typeface="Times New Roman" panose="02020603050405020304" pitchFamily="18" charset="0"/>
            </a:endParaRPr>
          </a:p>
          <a:p>
            <a:pPr algn="l"/>
            <a:r>
              <a:rPr lang="en-IN" sz="1600" dirty="0">
                <a:solidFill>
                  <a:schemeClr val="bg1"/>
                </a:solidFill>
                <a:effectLst/>
                <a:latin typeface="Times New Roman" panose="02020603050405020304" pitchFamily="18" charset="0"/>
                <a:cs typeface="Times New Roman" panose="02020603050405020304" pitchFamily="18" charset="0"/>
              </a:rPr>
              <a:t>21DCE035 Arpan Jamod  </a:t>
            </a:r>
          </a:p>
          <a:p>
            <a:pPr marL="0" lvl="0" indent="0" algn="ctr" rtl="0">
              <a:spcBef>
                <a:spcPts val="0"/>
              </a:spcBef>
              <a:spcAft>
                <a:spcPts val="0"/>
              </a:spcAft>
              <a:buNone/>
            </a:pPr>
            <a:endParaRPr sz="1600" dirty="0">
              <a:solidFill>
                <a:schemeClr val="bg1"/>
              </a:solidFill>
            </a:endParaRPr>
          </a:p>
        </p:txBody>
      </p:sp>
      <p:cxnSp>
        <p:nvCxnSpPr>
          <p:cNvPr id="165" name="Google Shape;165;p38"/>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 name="Picture 1">
            <a:extLst>
              <a:ext uri="{FF2B5EF4-FFF2-40B4-BE49-F238E27FC236}">
                <a16:creationId xmlns:a16="http://schemas.microsoft.com/office/drawing/2014/main" id="{9ED9B24F-9868-4D1E-478C-3055C9689D43}"/>
              </a:ext>
            </a:extLst>
          </p:cNvPr>
          <p:cNvPicPr>
            <a:picLocks noChangeAspect="1"/>
          </p:cNvPicPr>
          <p:nvPr/>
        </p:nvPicPr>
        <p:blipFill>
          <a:blip r:embed="rId3"/>
          <a:stretch>
            <a:fillRect/>
          </a:stretch>
        </p:blipFill>
        <p:spPr>
          <a:xfrm>
            <a:off x="2447282" y="1200176"/>
            <a:ext cx="4249436" cy="1307700"/>
          </a:xfrm>
          <a:prstGeom prst="rect">
            <a:avLst/>
          </a:prstGeom>
        </p:spPr>
      </p:pic>
      <p:pic>
        <p:nvPicPr>
          <p:cNvPr id="3" name="Picture 4" descr="List of Institutes - View Details">
            <a:extLst>
              <a:ext uri="{FF2B5EF4-FFF2-40B4-BE49-F238E27FC236}">
                <a16:creationId xmlns:a16="http://schemas.microsoft.com/office/drawing/2014/main" id="{5FFCEE96-5E98-EF91-0CD9-57A019AFA3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6617" cy="120017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6" descr="DEPSTAR CHARUSAT - Home | Facebook">
            <a:extLst>
              <a:ext uri="{FF2B5EF4-FFF2-40B4-BE49-F238E27FC236}">
                <a16:creationId xmlns:a16="http://schemas.microsoft.com/office/drawing/2014/main" id="{6320C918-7BB4-0D32-210D-31C2EC82CB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27382" y="0"/>
            <a:ext cx="1216618" cy="120017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1DEFE33-71EC-6D05-BB08-E8128559FA5A}"/>
              </a:ext>
            </a:extLst>
          </p:cNvPr>
          <p:cNvSpPr txBox="1"/>
          <p:nvPr/>
        </p:nvSpPr>
        <p:spPr>
          <a:xfrm>
            <a:off x="3266255" y="2646097"/>
            <a:ext cx="2611489" cy="369332"/>
          </a:xfrm>
          <a:prstGeom prst="rect">
            <a:avLst/>
          </a:prstGeom>
          <a:noFill/>
        </p:spPr>
        <p:txBody>
          <a:bodyPr wrap="square" rtlCol="0">
            <a:spAutoFit/>
          </a:bodyPr>
          <a:lstStyle/>
          <a:p>
            <a:pPr algn="ctr"/>
            <a:r>
              <a:rPr lang="en-US" sz="1800" dirty="0">
                <a:solidFill>
                  <a:schemeClr val="bg1"/>
                </a:solidFill>
                <a:latin typeface="Times New Roman" panose="02020603050405020304" pitchFamily="18" charset="0"/>
                <a:cs typeface="Times New Roman" panose="02020603050405020304" pitchFamily="18" charset="0"/>
              </a:rPr>
              <a:t>Team No. 18  </a:t>
            </a:r>
            <a:endParaRPr lang="en-IN" sz="18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Google Shape;1974;p55"/>
          <p:cNvSpPr txBox="1">
            <a:spLocks noGrp="1"/>
          </p:cNvSpPr>
          <p:nvPr>
            <p:ph type="title"/>
          </p:nvPr>
        </p:nvSpPr>
        <p:spPr>
          <a:xfrm>
            <a:off x="938500" y="445025"/>
            <a:ext cx="4702200" cy="60111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Gantt chart</a:t>
            </a:r>
            <a:endParaRPr dirty="0"/>
          </a:p>
        </p:txBody>
      </p:sp>
      <p:cxnSp>
        <p:nvCxnSpPr>
          <p:cNvPr id="1980" name="Google Shape;1980;p55"/>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 name="Content Placeholder 4">
            <a:extLst>
              <a:ext uri="{FF2B5EF4-FFF2-40B4-BE49-F238E27FC236}">
                <a16:creationId xmlns:a16="http://schemas.microsoft.com/office/drawing/2014/main" id="{A2F708AC-3209-7850-C824-DE2A9240187B}"/>
              </a:ext>
            </a:extLst>
          </p:cNvPr>
          <p:cNvPicPr>
            <a:picLocks noChangeAspect="1"/>
          </p:cNvPicPr>
          <p:nvPr/>
        </p:nvPicPr>
        <p:blipFill>
          <a:blip r:embed="rId3"/>
          <a:stretch>
            <a:fillRect/>
          </a:stretch>
        </p:blipFill>
        <p:spPr>
          <a:xfrm>
            <a:off x="938500" y="1046136"/>
            <a:ext cx="4299927" cy="32249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69"/>
        <p:cNvGrpSpPr/>
        <p:nvPr/>
      </p:nvGrpSpPr>
      <p:grpSpPr>
        <a:xfrm>
          <a:off x="0" y="0"/>
          <a:ext cx="0" cy="0"/>
          <a:chOff x="0" y="0"/>
          <a:chExt cx="0" cy="0"/>
        </a:xfrm>
      </p:grpSpPr>
      <p:sp>
        <p:nvSpPr>
          <p:cNvPr id="2070" name="Google Shape;2070;p61"/>
          <p:cNvSpPr txBox="1">
            <a:spLocks noGrp="1"/>
          </p:cNvSpPr>
          <p:nvPr>
            <p:ph type="title" idx="4"/>
          </p:nvPr>
        </p:nvSpPr>
        <p:spPr>
          <a:xfrm>
            <a:off x="938500" y="414029"/>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FFAB40"/>
                </a:solidFill>
                <a:effectLst/>
                <a:latin typeface="Times New Roman" panose="02020603050405020304" pitchFamily="18" charset="0"/>
                <a:cs typeface="Times New Roman" panose="02020603050405020304" pitchFamily="18" charset="0"/>
              </a:rPr>
              <a:t>Hardware and Software Requirements</a:t>
            </a:r>
            <a:endParaRPr dirty="0">
              <a:solidFill>
                <a:srgbClr val="FFAB40"/>
              </a:solidFill>
            </a:endParaRPr>
          </a:p>
        </p:txBody>
      </p:sp>
      <p:cxnSp>
        <p:nvCxnSpPr>
          <p:cNvPr id="2071" name="Google Shape;2071;p61"/>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072" name="Google Shape;2072;p61"/>
          <p:cNvSpPr txBox="1">
            <a:spLocks noGrp="1"/>
          </p:cNvSpPr>
          <p:nvPr>
            <p:ph type="title"/>
          </p:nvPr>
        </p:nvSpPr>
        <p:spPr>
          <a:xfrm>
            <a:off x="3538497" y="1818541"/>
            <a:ext cx="20670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RAM</a:t>
            </a:r>
            <a:endParaRPr dirty="0"/>
          </a:p>
        </p:txBody>
      </p:sp>
      <p:sp>
        <p:nvSpPr>
          <p:cNvPr id="2073" name="Google Shape;2073;p61"/>
          <p:cNvSpPr txBox="1">
            <a:spLocks noGrp="1"/>
          </p:cNvSpPr>
          <p:nvPr>
            <p:ph type="subTitle" idx="1"/>
          </p:nvPr>
        </p:nvSpPr>
        <p:spPr>
          <a:xfrm>
            <a:off x="3538498" y="2324765"/>
            <a:ext cx="2067000" cy="64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Minimum</a:t>
            </a:r>
            <a:r>
              <a:rPr lang="en-US" sz="1400" spc="-5"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 </a:t>
            </a:r>
            <a:r>
              <a:rPr lang="en-US" sz="14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4 GB.</a:t>
            </a:r>
            <a:br>
              <a:rPr lang="en-IN" sz="3600" dirty="0">
                <a:solidFill>
                  <a:schemeClr val="bg1"/>
                </a:solidFill>
                <a:effectLst/>
                <a:latin typeface="Calibri" panose="020F0502020204030204" pitchFamily="34" charset="0"/>
                <a:ea typeface="Symbol" panose="05050102010706020507" pitchFamily="18" charset="2"/>
                <a:cs typeface="Symbol" panose="05050102010706020507" pitchFamily="18" charset="2"/>
              </a:rPr>
            </a:br>
            <a:endParaRPr dirty="0"/>
          </a:p>
        </p:txBody>
      </p:sp>
      <p:sp>
        <p:nvSpPr>
          <p:cNvPr id="2074" name="Google Shape;2074;p61"/>
          <p:cNvSpPr txBox="1">
            <a:spLocks noGrp="1"/>
          </p:cNvSpPr>
          <p:nvPr>
            <p:ph type="title" idx="2"/>
          </p:nvPr>
        </p:nvSpPr>
        <p:spPr>
          <a:xfrm>
            <a:off x="6028553" y="1818541"/>
            <a:ext cx="20670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Hard Disk</a:t>
            </a:r>
            <a:endParaRPr dirty="0"/>
          </a:p>
        </p:txBody>
      </p:sp>
      <p:sp>
        <p:nvSpPr>
          <p:cNvPr id="2075" name="Google Shape;2075;p61"/>
          <p:cNvSpPr txBox="1">
            <a:spLocks noGrp="1"/>
          </p:cNvSpPr>
          <p:nvPr>
            <p:ph type="subTitle" idx="3"/>
          </p:nvPr>
        </p:nvSpPr>
        <p:spPr>
          <a:xfrm>
            <a:off x="6028552" y="2324765"/>
            <a:ext cx="2067000" cy="64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Minimum 2</a:t>
            </a:r>
            <a:r>
              <a:rPr lang="en-US" sz="1400" spc="-25"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 </a:t>
            </a:r>
            <a:r>
              <a:rPr lang="en-US" sz="14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GB.</a:t>
            </a:r>
            <a:endParaRPr dirty="0"/>
          </a:p>
        </p:txBody>
      </p:sp>
      <p:sp>
        <p:nvSpPr>
          <p:cNvPr id="2076" name="Google Shape;2076;p61"/>
          <p:cNvSpPr txBox="1">
            <a:spLocks noGrp="1"/>
          </p:cNvSpPr>
          <p:nvPr>
            <p:ph type="title" idx="5"/>
          </p:nvPr>
        </p:nvSpPr>
        <p:spPr>
          <a:xfrm>
            <a:off x="691507" y="1834217"/>
            <a:ext cx="2320046" cy="517048"/>
          </a:xfrm>
          <a:prstGeom prst="rect">
            <a:avLst/>
          </a:prstGeom>
        </p:spPr>
        <p:txBody>
          <a:bodyPr spcFirstLastPara="1" wrap="square" lIns="91425" tIns="91425" rIns="91425" bIns="91425" anchor="b" anchorCtr="0">
            <a:noAutofit/>
          </a:bodyPr>
          <a:lstStyle/>
          <a:p>
            <a:pPr marL="1143000" lvl="2" indent="-228600" algn="l">
              <a:lnSpc>
                <a:spcPct val="115000"/>
              </a:lnSpc>
              <a:tabLst>
                <a:tab pos="978535" algn="l"/>
              </a:tabLst>
            </a:pPr>
            <a:r>
              <a:rPr lang="en-US" sz="18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Processor</a:t>
            </a:r>
            <a:endParaRPr sz="4400" dirty="0">
              <a:solidFill>
                <a:schemeClr val="bg1"/>
              </a:solidFill>
            </a:endParaRPr>
          </a:p>
        </p:txBody>
      </p:sp>
      <p:sp>
        <p:nvSpPr>
          <p:cNvPr id="2077" name="Google Shape;2077;p61"/>
          <p:cNvSpPr txBox="1">
            <a:spLocks noGrp="1"/>
          </p:cNvSpPr>
          <p:nvPr>
            <p:ph type="subTitle" idx="6"/>
          </p:nvPr>
        </p:nvSpPr>
        <p:spPr>
          <a:xfrm>
            <a:off x="1048450" y="2324764"/>
            <a:ext cx="2320046" cy="79836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Intel x86</a:t>
            </a:r>
            <a:r>
              <a:rPr lang="en-US" sz="1400" spc="-25"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 </a:t>
            </a:r>
            <a:r>
              <a:rPr lang="en-US" sz="14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64-bit chip architecture,</a:t>
            </a:r>
            <a:r>
              <a:rPr lang="en-US" sz="1400" spc="15"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 </a:t>
            </a:r>
            <a:r>
              <a:rPr lang="en-US" sz="14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12</a:t>
            </a:r>
            <a:r>
              <a:rPr lang="en-US" sz="1400" spc="-25"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 </a:t>
            </a:r>
            <a:r>
              <a:rPr lang="en-US" sz="14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CPU,</a:t>
            </a:r>
            <a:r>
              <a:rPr lang="en-US" sz="1400" spc="5"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 </a:t>
            </a:r>
            <a:r>
              <a:rPr lang="en-US" sz="14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cores</a:t>
            </a:r>
            <a:r>
              <a:rPr lang="en-US" sz="1400" spc="-1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 </a:t>
            </a:r>
            <a:r>
              <a:rPr lang="en-US" sz="14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at</a:t>
            </a:r>
            <a:r>
              <a:rPr lang="en-US" sz="1400" spc="-2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 </a:t>
            </a:r>
            <a:r>
              <a:rPr lang="en-US" sz="14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2Ghz.</a:t>
            </a:r>
            <a:br>
              <a:rPr lang="en-IN" sz="3600" dirty="0">
                <a:solidFill>
                  <a:schemeClr val="bg1"/>
                </a:solidFill>
                <a:effectLst/>
                <a:latin typeface="Calibri" panose="020F0502020204030204" pitchFamily="34" charset="0"/>
                <a:ea typeface="Symbol" panose="05050102010706020507" pitchFamily="18" charset="2"/>
                <a:cs typeface="Symbol" panose="05050102010706020507" pitchFamily="18" charset="2"/>
              </a:rPr>
            </a:br>
            <a:endParaRPr dirty="0"/>
          </a:p>
        </p:txBody>
      </p:sp>
      <p:sp>
        <p:nvSpPr>
          <p:cNvPr id="2082" name="Google Shape;2082;p61"/>
          <p:cNvSpPr txBox="1">
            <a:spLocks noGrp="1"/>
          </p:cNvSpPr>
          <p:nvPr>
            <p:ph type="title" idx="14"/>
          </p:nvPr>
        </p:nvSpPr>
        <p:spPr>
          <a:xfrm>
            <a:off x="967764" y="3601933"/>
            <a:ext cx="3180349"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solidFill>
                  <a:schemeClr val="bg1"/>
                </a:solidFill>
                <a:effectLst/>
                <a:latin typeface="Times New Roman" panose="02020603050405020304" pitchFamily="18" charset="0"/>
                <a:ea typeface="Symbol" panose="05050102010706020507" pitchFamily="18" charset="2"/>
                <a:cs typeface="Symbol" panose="05050102010706020507" pitchFamily="18" charset="2"/>
              </a:rPr>
              <a:t>Updated Browser Like Chrome For Running on Localhost</a:t>
            </a:r>
            <a:endParaRPr lang="en-US" dirty="0">
              <a:solidFill>
                <a:schemeClr val="bg1"/>
              </a:solidFill>
            </a:endParaRPr>
          </a:p>
        </p:txBody>
      </p:sp>
      <p:sp>
        <p:nvSpPr>
          <p:cNvPr id="2083" name="Google Shape;2083;p61"/>
          <p:cNvSpPr txBox="1">
            <a:spLocks noGrp="1"/>
          </p:cNvSpPr>
          <p:nvPr>
            <p:ph type="subTitle" idx="15"/>
          </p:nvPr>
        </p:nvSpPr>
        <p:spPr>
          <a:xfrm>
            <a:off x="4995888" y="3891468"/>
            <a:ext cx="3439051" cy="64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err="1">
                <a:latin typeface="Times New Roman" panose="02020603050405020304" pitchFamily="18" charset="0"/>
                <a:cs typeface="Times New Roman" panose="02020603050405020304" pitchFamily="18" charset="0"/>
              </a:rPr>
              <a:t>Mongodb</a:t>
            </a:r>
            <a:r>
              <a:rPr lang="en-US" sz="1600" dirty="0">
                <a:latin typeface="Times New Roman" panose="02020603050405020304" pitchFamily="18" charset="0"/>
                <a:cs typeface="Times New Roman" panose="02020603050405020304" pitchFamily="18" charset="0"/>
              </a:rPr>
              <a:t> Compass For </a:t>
            </a:r>
            <a:r>
              <a:rPr lang="en-US" sz="1600" dirty="0" err="1">
                <a:latin typeface="Times New Roman" panose="02020603050405020304" pitchFamily="18" charset="0"/>
                <a:cs typeface="Times New Roman" panose="02020603050405020304" pitchFamily="18" charset="0"/>
              </a:rPr>
              <a:t>DataBase</a:t>
            </a:r>
            <a:endParaRPr lang="en-US" sz="1600" dirty="0">
              <a:latin typeface="Times New Roman" panose="02020603050405020304" pitchFamily="18" charset="0"/>
              <a:cs typeface="Times New Roman" panose="02020603050405020304" pitchFamily="18" charset="0"/>
            </a:endParaRPr>
          </a:p>
        </p:txBody>
      </p:sp>
      <p:cxnSp>
        <p:nvCxnSpPr>
          <p:cNvPr id="2084" name="Google Shape;2084;p61"/>
          <p:cNvCxnSpPr/>
          <p:nvPr/>
        </p:nvCxnSpPr>
        <p:spPr>
          <a:xfrm>
            <a:off x="1218450" y="3138821"/>
            <a:ext cx="67071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6" name="TextBox 5">
            <a:extLst>
              <a:ext uri="{FF2B5EF4-FFF2-40B4-BE49-F238E27FC236}">
                <a16:creationId xmlns:a16="http://schemas.microsoft.com/office/drawing/2014/main" id="{CE777888-A1CD-EE9B-4152-FF28CEEE2857}"/>
              </a:ext>
            </a:extLst>
          </p:cNvPr>
          <p:cNvSpPr txBox="1"/>
          <p:nvPr/>
        </p:nvSpPr>
        <p:spPr>
          <a:xfrm>
            <a:off x="4995888" y="3364322"/>
            <a:ext cx="3099664" cy="338554"/>
          </a:xfrm>
          <a:prstGeom prst="rect">
            <a:avLst/>
          </a:prstGeom>
          <a:noFill/>
        </p:spPr>
        <p:txBody>
          <a:bodyPr wrap="square" rtlCol="0">
            <a:spAutoFit/>
          </a:bodyPr>
          <a:lstStyle/>
          <a:p>
            <a:r>
              <a:rPr lang="en-US" sz="16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Code Editor Like VS Code</a:t>
            </a:r>
            <a:endParaRPr lang="en-IN" sz="1600" dirty="0">
              <a:solidFill>
                <a:schemeClr val="bg1"/>
              </a:solidFill>
              <a:effectLst/>
              <a:latin typeface="Times New Roman" panose="02020603050405020304" pitchFamily="18" charset="0"/>
              <a:ea typeface="Tahoma" panose="020B0604030504040204" pitchFamily="34"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2"/>
        <p:cNvGrpSpPr/>
        <p:nvPr/>
      </p:nvGrpSpPr>
      <p:grpSpPr>
        <a:xfrm>
          <a:off x="0" y="0"/>
          <a:ext cx="0" cy="0"/>
          <a:chOff x="0" y="0"/>
          <a:chExt cx="0" cy="0"/>
        </a:xfrm>
      </p:grpSpPr>
      <p:sp>
        <p:nvSpPr>
          <p:cNvPr id="2113" name="Google Shape;2113;p64"/>
          <p:cNvSpPr txBox="1">
            <a:spLocks noGrp="1"/>
          </p:cNvSpPr>
          <p:nvPr>
            <p:ph type="subTitle" idx="1"/>
          </p:nvPr>
        </p:nvSpPr>
        <p:spPr>
          <a:xfrm>
            <a:off x="5817050" y="2435925"/>
            <a:ext cx="2556300" cy="204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That is snapshot of our home page of website.</a:t>
            </a:r>
            <a:endParaRPr dirty="0"/>
          </a:p>
        </p:txBody>
      </p:sp>
      <p:sp>
        <p:nvSpPr>
          <p:cNvPr id="2114" name="Google Shape;2114;p6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FFAB40"/>
                </a:solidFill>
                <a:effectLst/>
                <a:latin typeface="Times New Roman" panose="02020603050405020304" pitchFamily="18" charset="0"/>
                <a:cs typeface="Times New Roman" panose="02020603050405020304" pitchFamily="18" charset="0"/>
              </a:rPr>
              <a:t>SNAPSHOTS</a:t>
            </a:r>
            <a:endParaRPr lang="en-US" dirty="0">
              <a:solidFill>
                <a:srgbClr val="FFAB40"/>
              </a:solidFill>
            </a:endParaRPr>
          </a:p>
        </p:txBody>
      </p:sp>
      <p:cxnSp>
        <p:nvCxnSpPr>
          <p:cNvPr id="2115" name="Google Shape;2115;p6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grpSp>
        <p:nvGrpSpPr>
          <p:cNvPr id="2117" name="Google Shape;2117;p64"/>
          <p:cNvGrpSpPr/>
          <p:nvPr/>
        </p:nvGrpSpPr>
        <p:grpSpPr>
          <a:xfrm>
            <a:off x="1092354" y="1558185"/>
            <a:ext cx="3576272" cy="2727969"/>
            <a:chOff x="238125" y="1973675"/>
            <a:chExt cx="2558775" cy="1951825"/>
          </a:xfrm>
        </p:grpSpPr>
        <p:sp>
          <p:nvSpPr>
            <p:cNvPr id="2118" name="Google Shape;2118;p64"/>
            <p:cNvSpPr/>
            <p:nvPr/>
          </p:nvSpPr>
          <p:spPr>
            <a:xfrm>
              <a:off x="325550" y="2055000"/>
              <a:ext cx="2386075" cy="1459975"/>
            </a:xfrm>
            <a:custGeom>
              <a:avLst/>
              <a:gdLst/>
              <a:ahLst/>
              <a:cxnLst/>
              <a:rect l="l" t="t" r="r" b="b"/>
              <a:pathLst>
                <a:path w="95443" h="58399" extrusionOk="0">
                  <a:moveTo>
                    <a:pt x="94925" y="516"/>
                  </a:moveTo>
                  <a:lnTo>
                    <a:pt x="94925" y="57881"/>
                  </a:lnTo>
                  <a:lnTo>
                    <a:pt x="518" y="57881"/>
                  </a:lnTo>
                  <a:lnTo>
                    <a:pt x="518" y="516"/>
                  </a:lnTo>
                  <a:close/>
                  <a:moveTo>
                    <a:pt x="260" y="0"/>
                  </a:moveTo>
                  <a:cubicBezTo>
                    <a:pt x="118" y="0"/>
                    <a:pt x="1" y="115"/>
                    <a:pt x="1" y="259"/>
                  </a:cubicBezTo>
                  <a:lnTo>
                    <a:pt x="1" y="58140"/>
                  </a:lnTo>
                  <a:cubicBezTo>
                    <a:pt x="1" y="58282"/>
                    <a:pt x="118" y="58399"/>
                    <a:pt x="260" y="58399"/>
                  </a:cubicBezTo>
                  <a:lnTo>
                    <a:pt x="95184" y="58399"/>
                  </a:lnTo>
                  <a:cubicBezTo>
                    <a:pt x="95326" y="58399"/>
                    <a:pt x="95441" y="58282"/>
                    <a:pt x="95441" y="58140"/>
                  </a:cubicBezTo>
                  <a:lnTo>
                    <a:pt x="95441" y="259"/>
                  </a:lnTo>
                  <a:cubicBezTo>
                    <a:pt x="95442" y="115"/>
                    <a:pt x="95326" y="0"/>
                    <a:pt x="95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4"/>
            <p:cNvSpPr/>
            <p:nvPr/>
          </p:nvSpPr>
          <p:spPr>
            <a:xfrm>
              <a:off x="1075325" y="3589700"/>
              <a:ext cx="884075" cy="335800"/>
            </a:xfrm>
            <a:custGeom>
              <a:avLst/>
              <a:gdLst/>
              <a:ahLst/>
              <a:cxnLst/>
              <a:rect l="l" t="t" r="r" b="b"/>
              <a:pathLst>
                <a:path w="35363" h="13432" extrusionOk="0">
                  <a:moveTo>
                    <a:pt x="28176" y="0"/>
                  </a:moveTo>
                  <a:cubicBezTo>
                    <a:pt x="28078" y="0"/>
                    <a:pt x="27996" y="34"/>
                    <a:pt x="27932" y="102"/>
                  </a:cubicBezTo>
                  <a:cubicBezTo>
                    <a:pt x="27790" y="253"/>
                    <a:pt x="27790" y="509"/>
                    <a:pt x="27932" y="1118"/>
                  </a:cubicBezTo>
                  <a:cubicBezTo>
                    <a:pt x="27985" y="1344"/>
                    <a:pt x="28047" y="1651"/>
                    <a:pt x="28119" y="2009"/>
                  </a:cubicBezTo>
                  <a:cubicBezTo>
                    <a:pt x="28420" y="3516"/>
                    <a:pt x="28876" y="5791"/>
                    <a:pt x="29651" y="7179"/>
                  </a:cubicBezTo>
                  <a:cubicBezTo>
                    <a:pt x="30394" y="8514"/>
                    <a:pt x="31835" y="9775"/>
                    <a:pt x="32886" y="10698"/>
                  </a:cubicBezTo>
                  <a:cubicBezTo>
                    <a:pt x="33194" y="10968"/>
                    <a:pt x="33463" y="11203"/>
                    <a:pt x="33660" y="11396"/>
                  </a:cubicBezTo>
                  <a:cubicBezTo>
                    <a:pt x="34197" y="11917"/>
                    <a:pt x="34530" y="12027"/>
                    <a:pt x="34711" y="12085"/>
                  </a:cubicBezTo>
                  <a:cubicBezTo>
                    <a:pt x="34724" y="12089"/>
                    <a:pt x="34738" y="12094"/>
                    <a:pt x="34750" y="12098"/>
                  </a:cubicBezTo>
                  <a:cubicBezTo>
                    <a:pt x="34781" y="12255"/>
                    <a:pt x="34798" y="12433"/>
                    <a:pt x="34708" y="12569"/>
                  </a:cubicBezTo>
                  <a:cubicBezTo>
                    <a:pt x="34621" y="12698"/>
                    <a:pt x="34443" y="12789"/>
                    <a:pt x="34176" y="12841"/>
                  </a:cubicBezTo>
                  <a:cubicBezTo>
                    <a:pt x="33894" y="12897"/>
                    <a:pt x="33576" y="12915"/>
                    <a:pt x="33188" y="12915"/>
                  </a:cubicBezTo>
                  <a:cubicBezTo>
                    <a:pt x="32866" y="12915"/>
                    <a:pt x="32496" y="12902"/>
                    <a:pt x="32057" y="12888"/>
                  </a:cubicBezTo>
                  <a:cubicBezTo>
                    <a:pt x="31412" y="12865"/>
                    <a:pt x="30607" y="12837"/>
                    <a:pt x="29586" y="12837"/>
                  </a:cubicBezTo>
                  <a:lnTo>
                    <a:pt x="8800" y="12837"/>
                  </a:lnTo>
                  <a:cubicBezTo>
                    <a:pt x="7800" y="12837"/>
                    <a:pt x="6833" y="12841"/>
                    <a:pt x="5939" y="12847"/>
                  </a:cubicBezTo>
                  <a:cubicBezTo>
                    <a:pt x="5199" y="12851"/>
                    <a:pt x="4507" y="12855"/>
                    <a:pt x="3887" y="12855"/>
                  </a:cubicBezTo>
                  <a:cubicBezTo>
                    <a:pt x="3179" y="12855"/>
                    <a:pt x="2567" y="12850"/>
                    <a:pt x="2090" y="12837"/>
                  </a:cubicBezTo>
                  <a:lnTo>
                    <a:pt x="1783" y="12828"/>
                  </a:lnTo>
                  <a:cubicBezTo>
                    <a:pt x="706" y="12798"/>
                    <a:pt x="700" y="12793"/>
                    <a:pt x="570" y="12668"/>
                  </a:cubicBezTo>
                  <a:cubicBezTo>
                    <a:pt x="526" y="12627"/>
                    <a:pt x="520" y="12598"/>
                    <a:pt x="520" y="12571"/>
                  </a:cubicBezTo>
                  <a:cubicBezTo>
                    <a:pt x="520" y="12511"/>
                    <a:pt x="556" y="12333"/>
                    <a:pt x="912" y="11971"/>
                  </a:cubicBezTo>
                  <a:cubicBezTo>
                    <a:pt x="1108" y="11772"/>
                    <a:pt x="1452" y="11550"/>
                    <a:pt x="1848" y="11293"/>
                  </a:cubicBezTo>
                  <a:cubicBezTo>
                    <a:pt x="2410" y="10928"/>
                    <a:pt x="3111" y="10473"/>
                    <a:pt x="3670" y="9890"/>
                  </a:cubicBezTo>
                  <a:lnTo>
                    <a:pt x="4006" y="9544"/>
                  </a:lnTo>
                  <a:cubicBezTo>
                    <a:pt x="4870" y="8657"/>
                    <a:pt x="5947" y="7555"/>
                    <a:pt x="6528" y="6084"/>
                  </a:cubicBezTo>
                  <a:cubicBezTo>
                    <a:pt x="7009" y="4866"/>
                    <a:pt x="7250" y="2705"/>
                    <a:pt x="7410" y="1274"/>
                  </a:cubicBezTo>
                  <a:cubicBezTo>
                    <a:pt x="7465" y="775"/>
                    <a:pt x="7515" y="343"/>
                    <a:pt x="7558" y="87"/>
                  </a:cubicBezTo>
                  <a:lnTo>
                    <a:pt x="7048" y="0"/>
                  </a:lnTo>
                  <a:cubicBezTo>
                    <a:pt x="7002" y="269"/>
                    <a:pt x="6956" y="688"/>
                    <a:pt x="6896" y="1217"/>
                  </a:cubicBezTo>
                  <a:cubicBezTo>
                    <a:pt x="6739" y="2621"/>
                    <a:pt x="6503" y="4741"/>
                    <a:pt x="6047" y="5895"/>
                  </a:cubicBezTo>
                  <a:cubicBezTo>
                    <a:pt x="5506" y="7268"/>
                    <a:pt x="4512" y="8286"/>
                    <a:pt x="3637" y="9183"/>
                  </a:cubicBezTo>
                  <a:lnTo>
                    <a:pt x="3298" y="9533"/>
                  </a:lnTo>
                  <a:cubicBezTo>
                    <a:pt x="2779" y="10073"/>
                    <a:pt x="2136" y="10490"/>
                    <a:pt x="1568" y="10859"/>
                  </a:cubicBezTo>
                  <a:cubicBezTo>
                    <a:pt x="1145" y="11133"/>
                    <a:pt x="780" y="11369"/>
                    <a:pt x="546" y="11608"/>
                  </a:cubicBezTo>
                  <a:cubicBezTo>
                    <a:pt x="172" y="11988"/>
                    <a:pt x="0" y="12296"/>
                    <a:pt x="5" y="12578"/>
                  </a:cubicBezTo>
                  <a:cubicBezTo>
                    <a:pt x="6" y="12752"/>
                    <a:pt x="78" y="12911"/>
                    <a:pt x="211" y="13040"/>
                  </a:cubicBezTo>
                  <a:cubicBezTo>
                    <a:pt x="492" y="13309"/>
                    <a:pt x="611" y="13312"/>
                    <a:pt x="1770" y="13345"/>
                  </a:cubicBezTo>
                  <a:lnTo>
                    <a:pt x="2075" y="13354"/>
                  </a:lnTo>
                  <a:cubicBezTo>
                    <a:pt x="2547" y="13367"/>
                    <a:pt x="3149" y="13372"/>
                    <a:pt x="3843" y="13372"/>
                  </a:cubicBezTo>
                  <a:cubicBezTo>
                    <a:pt x="4476" y="13372"/>
                    <a:pt x="5185" y="13368"/>
                    <a:pt x="5944" y="13364"/>
                  </a:cubicBezTo>
                  <a:cubicBezTo>
                    <a:pt x="6836" y="13358"/>
                    <a:pt x="7802" y="13354"/>
                    <a:pt x="8802" y="13354"/>
                  </a:cubicBezTo>
                  <a:lnTo>
                    <a:pt x="29586" y="13354"/>
                  </a:lnTo>
                  <a:cubicBezTo>
                    <a:pt x="30598" y="13354"/>
                    <a:pt x="31397" y="13381"/>
                    <a:pt x="32040" y="13403"/>
                  </a:cubicBezTo>
                  <a:cubicBezTo>
                    <a:pt x="32484" y="13420"/>
                    <a:pt x="32860" y="13432"/>
                    <a:pt x="33192" y="13432"/>
                  </a:cubicBezTo>
                  <a:cubicBezTo>
                    <a:pt x="33609" y="13432"/>
                    <a:pt x="33956" y="13412"/>
                    <a:pt x="34274" y="13348"/>
                  </a:cubicBezTo>
                  <a:cubicBezTo>
                    <a:pt x="34682" y="13269"/>
                    <a:pt x="34972" y="13103"/>
                    <a:pt x="35137" y="12856"/>
                  </a:cubicBezTo>
                  <a:cubicBezTo>
                    <a:pt x="35363" y="12517"/>
                    <a:pt x="35282" y="12127"/>
                    <a:pt x="35252" y="11980"/>
                  </a:cubicBezTo>
                  <a:cubicBezTo>
                    <a:pt x="35195" y="11701"/>
                    <a:pt x="35007" y="11639"/>
                    <a:pt x="34871" y="11593"/>
                  </a:cubicBezTo>
                  <a:cubicBezTo>
                    <a:pt x="34721" y="11545"/>
                    <a:pt x="34470" y="11463"/>
                    <a:pt x="34019" y="11025"/>
                  </a:cubicBezTo>
                  <a:cubicBezTo>
                    <a:pt x="33815" y="10828"/>
                    <a:pt x="33540" y="10585"/>
                    <a:pt x="33225" y="10309"/>
                  </a:cubicBezTo>
                  <a:cubicBezTo>
                    <a:pt x="32202" y="9412"/>
                    <a:pt x="30800" y="8183"/>
                    <a:pt x="30101" y="6928"/>
                  </a:cubicBezTo>
                  <a:cubicBezTo>
                    <a:pt x="29367" y="5611"/>
                    <a:pt x="28902" y="3294"/>
                    <a:pt x="28625" y="1909"/>
                  </a:cubicBezTo>
                  <a:cubicBezTo>
                    <a:pt x="28552" y="1542"/>
                    <a:pt x="28489" y="1231"/>
                    <a:pt x="28435" y="1000"/>
                  </a:cubicBezTo>
                  <a:cubicBezTo>
                    <a:pt x="28376" y="749"/>
                    <a:pt x="28353" y="598"/>
                    <a:pt x="28346" y="510"/>
                  </a:cubicBezTo>
                  <a:cubicBezTo>
                    <a:pt x="28373" y="500"/>
                    <a:pt x="28400" y="486"/>
                    <a:pt x="28422" y="468"/>
                  </a:cubicBezTo>
                  <a:lnTo>
                    <a:pt x="28537" y="268"/>
                  </a:lnTo>
                  <a:lnTo>
                    <a:pt x="28247" y="234"/>
                  </a:lnTo>
                  <a:lnTo>
                    <a:pt x="28111" y="56"/>
                  </a:lnTo>
                  <a:cubicBezTo>
                    <a:pt x="28153" y="24"/>
                    <a:pt x="28202" y="8"/>
                    <a:pt x="28254" y="8"/>
                  </a:cubicBezTo>
                  <a:cubicBezTo>
                    <a:pt x="28256" y="8"/>
                    <a:pt x="28258" y="8"/>
                    <a:pt x="28261" y="8"/>
                  </a:cubicBezTo>
                  <a:cubicBezTo>
                    <a:pt x="28231" y="3"/>
                    <a:pt x="28203" y="0"/>
                    <a:pt x="281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4"/>
            <p:cNvSpPr/>
            <p:nvPr/>
          </p:nvSpPr>
          <p:spPr>
            <a:xfrm>
              <a:off x="238125" y="1973675"/>
              <a:ext cx="2558775" cy="1623600"/>
            </a:xfrm>
            <a:custGeom>
              <a:avLst/>
              <a:gdLst/>
              <a:ahLst/>
              <a:cxnLst/>
              <a:rect l="l" t="t" r="r" b="b"/>
              <a:pathLst>
                <a:path w="102351" h="64944" extrusionOk="0">
                  <a:moveTo>
                    <a:pt x="99608" y="516"/>
                  </a:moveTo>
                  <a:cubicBezTo>
                    <a:pt x="100838" y="516"/>
                    <a:pt x="101835" y="1513"/>
                    <a:pt x="101835" y="2744"/>
                  </a:cubicBezTo>
                  <a:lnTo>
                    <a:pt x="101835" y="62200"/>
                  </a:lnTo>
                  <a:cubicBezTo>
                    <a:pt x="101833" y="63429"/>
                    <a:pt x="100836" y="64425"/>
                    <a:pt x="99608" y="64426"/>
                  </a:cubicBezTo>
                  <a:lnTo>
                    <a:pt x="2743" y="64426"/>
                  </a:lnTo>
                  <a:cubicBezTo>
                    <a:pt x="1514" y="64425"/>
                    <a:pt x="519" y="63429"/>
                    <a:pt x="517" y="62200"/>
                  </a:cubicBezTo>
                  <a:lnTo>
                    <a:pt x="517" y="2744"/>
                  </a:lnTo>
                  <a:cubicBezTo>
                    <a:pt x="519" y="1515"/>
                    <a:pt x="1514" y="518"/>
                    <a:pt x="2743" y="516"/>
                  </a:cubicBezTo>
                  <a:close/>
                  <a:moveTo>
                    <a:pt x="2743" y="1"/>
                  </a:moveTo>
                  <a:cubicBezTo>
                    <a:pt x="1230" y="1"/>
                    <a:pt x="0" y="1229"/>
                    <a:pt x="0" y="2744"/>
                  </a:cubicBezTo>
                  <a:lnTo>
                    <a:pt x="0" y="62200"/>
                  </a:lnTo>
                  <a:cubicBezTo>
                    <a:pt x="0" y="63713"/>
                    <a:pt x="1230" y="64943"/>
                    <a:pt x="2743" y="64943"/>
                  </a:cubicBezTo>
                  <a:lnTo>
                    <a:pt x="99608" y="64943"/>
                  </a:lnTo>
                  <a:cubicBezTo>
                    <a:pt x="101120" y="64943"/>
                    <a:pt x="102351" y="63713"/>
                    <a:pt x="102351" y="62200"/>
                  </a:cubicBezTo>
                  <a:lnTo>
                    <a:pt x="102351" y="2744"/>
                  </a:lnTo>
                  <a:cubicBezTo>
                    <a:pt x="102351" y="1228"/>
                    <a:pt x="101123" y="1"/>
                    <a:pt x="99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4"/>
            <p:cNvSpPr/>
            <p:nvPr/>
          </p:nvSpPr>
          <p:spPr>
            <a:xfrm>
              <a:off x="255425" y="1991200"/>
              <a:ext cx="2524175" cy="1588500"/>
            </a:xfrm>
            <a:custGeom>
              <a:avLst/>
              <a:gdLst/>
              <a:ahLst/>
              <a:cxnLst/>
              <a:rect l="l" t="t" r="r" b="b"/>
              <a:pathLst>
                <a:path w="100967" h="63540" extrusionOk="0">
                  <a:moveTo>
                    <a:pt x="98640" y="518"/>
                  </a:moveTo>
                  <a:cubicBezTo>
                    <a:pt x="99639" y="518"/>
                    <a:pt x="100449" y="1328"/>
                    <a:pt x="100449" y="2328"/>
                  </a:cubicBezTo>
                  <a:lnTo>
                    <a:pt x="100449" y="61214"/>
                  </a:lnTo>
                  <a:cubicBezTo>
                    <a:pt x="100448" y="62212"/>
                    <a:pt x="99639" y="63022"/>
                    <a:pt x="98640" y="63024"/>
                  </a:cubicBezTo>
                  <a:lnTo>
                    <a:pt x="2328" y="63024"/>
                  </a:lnTo>
                  <a:cubicBezTo>
                    <a:pt x="1328" y="63022"/>
                    <a:pt x="519" y="62212"/>
                    <a:pt x="517" y="61214"/>
                  </a:cubicBezTo>
                  <a:lnTo>
                    <a:pt x="517" y="2328"/>
                  </a:lnTo>
                  <a:cubicBezTo>
                    <a:pt x="519" y="1328"/>
                    <a:pt x="1328" y="519"/>
                    <a:pt x="2328" y="518"/>
                  </a:cubicBezTo>
                  <a:close/>
                  <a:moveTo>
                    <a:pt x="2328" y="1"/>
                  </a:moveTo>
                  <a:cubicBezTo>
                    <a:pt x="1042" y="2"/>
                    <a:pt x="2" y="1043"/>
                    <a:pt x="0" y="2328"/>
                  </a:cubicBezTo>
                  <a:lnTo>
                    <a:pt x="0" y="61214"/>
                  </a:lnTo>
                  <a:cubicBezTo>
                    <a:pt x="2" y="62498"/>
                    <a:pt x="1042" y="63538"/>
                    <a:pt x="2328" y="63540"/>
                  </a:cubicBezTo>
                  <a:lnTo>
                    <a:pt x="98640" y="63540"/>
                  </a:lnTo>
                  <a:cubicBezTo>
                    <a:pt x="99925" y="63538"/>
                    <a:pt x="100965" y="62498"/>
                    <a:pt x="100967" y="61214"/>
                  </a:cubicBezTo>
                  <a:lnTo>
                    <a:pt x="100967" y="2328"/>
                  </a:lnTo>
                  <a:cubicBezTo>
                    <a:pt x="100967" y="1043"/>
                    <a:pt x="99925" y="1"/>
                    <a:pt x="986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4"/>
            <p:cNvSpPr/>
            <p:nvPr/>
          </p:nvSpPr>
          <p:spPr>
            <a:xfrm>
              <a:off x="1091150" y="3888075"/>
              <a:ext cx="856825" cy="25"/>
            </a:xfrm>
            <a:custGeom>
              <a:avLst/>
              <a:gdLst/>
              <a:ahLst/>
              <a:cxnLst/>
              <a:rect l="l" t="t" r="r" b="b"/>
              <a:pathLst>
                <a:path w="34273" h="1" extrusionOk="0">
                  <a:moveTo>
                    <a:pt x="1" y="0"/>
                  </a:moveTo>
                  <a:lnTo>
                    <a:pt x="34272" y="0"/>
                  </a:ln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4"/>
            <p:cNvSpPr/>
            <p:nvPr/>
          </p:nvSpPr>
          <p:spPr>
            <a:xfrm>
              <a:off x="1091125" y="3881600"/>
              <a:ext cx="856850" cy="12925"/>
            </a:xfrm>
            <a:custGeom>
              <a:avLst/>
              <a:gdLst/>
              <a:ahLst/>
              <a:cxnLst/>
              <a:rect l="l" t="t" r="r" b="b"/>
              <a:pathLst>
                <a:path w="34274" h="517" extrusionOk="0">
                  <a:moveTo>
                    <a:pt x="0" y="1"/>
                  </a:moveTo>
                  <a:lnTo>
                    <a:pt x="0" y="516"/>
                  </a:lnTo>
                  <a:lnTo>
                    <a:pt x="34273" y="516"/>
                  </a:lnTo>
                  <a:lnTo>
                    <a:pt x="342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A8F64780-1A02-8C72-7EB2-E2495DF61C56}"/>
              </a:ext>
            </a:extLst>
          </p:cNvPr>
          <p:cNvPicPr>
            <a:picLocks noChangeAspect="1"/>
          </p:cNvPicPr>
          <p:nvPr/>
        </p:nvPicPr>
        <p:blipFill>
          <a:blip r:embed="rId4"/>
          <a:stretch>
            <a:fillRect/>
          </a:stretch>
        </p:blipFill>
        <p:spPr>
          <a:xfrm>
            <a:off x="1214544" y="1671849"/>
            <a:ext cx="3334898" cy="20405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2"/>
        <p:cNvGrpSpPr/>
        <p:nvPr/>
      </p:nvGrpSpPr>
      <p:grpSpPr>
        <a:xfrm>
          <a:off x="0" y="0"/>
          <a:ext cx="0" cy="0"/>
          <a:chOff x="0" y="0"/>
          <a:chExt cx="0" cy="0"/>
        </a:xfrm>
      </p:grpSpPr>
      <p:sp>
        <p:nvSpPr>
          <p:cNvPr id="273" name="Google Shape;273;p49"/>
          <p:cNvSpPr txBox="1">
            <a:spLocks noGrp="1"/>
          </p:cNvSpPr>
          <p:nvPr>
            <p:ph type="ctrTitle"/>
          </p:nvPr>
        </p:nvSpPr>
        <p:spPr>
          <a:xfrm>
            <a:off x="1428483" y="206627"/>
            <a:ext cx="6597000" cy="66127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dirty="0">
                <a:solidFill>
                  <a:schemeClr val="accent1">
                    <a:lumMod val="75000"/>
                  </a:schemeClr>
                </a:solidFill>
                <a:latin typeface="Times New Roman" panose="02020603050405020304" pitchFamily="18" charset="0"/>
                <a:cs typeface="Times New Roman" panose="02020603050405020304" pitchFamily="18" charset="0"/>
              </a:rPr>
              <a:t>Scope of System</a:t>
            </a:r>
            <a:endParaRPr sz="320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274" name="Google Shape;274;p49"/>
          <p:cNvSpPr txBox="1">
            <a:spLocks noGrp="1"/>
          </p:cNvSpPr>
          <p:nvPr>
            <p:ph type="subTitle" idx="1"/>
          </p:nvPr>
        </p:nvSpPr>
        <p:spPr>
          <a:xfrm>
            <a:off x="1244975" y="1175985"/>
            <a:ext cx="6780508" cy="2348753"/>
          </a:xfrm>
          <a:prstGeom prst="rect">
            <a:avLst/>
          </a:prstGeom>
        </p:spPr>
        <p:txBody>
          <a:bodyPr spcFirstLastPara="1" wrap="square" lIns="91425" tIns="91425" rIns="91425" bIns="91425" anchor="t" anchorCtr="0">
            <a:noAutofit/>
          </a:bodyPr>
          <a:lstStyle/>
          <a:p>
            <a:pPr algn="just">
              <a:lnSpc>
                <a:spcPct val="150000"/>
              </a:lnSpc>
            </a:pPr>
            <a:r>
              <a:rPr lang="en-US" sz="1600" b="0" i="0" dirty="0">
                <a:solidFill>
                  <a:schemeClr val="bg1"/>
                </a:solidFill>
                <a:effectLst/>
                <a:latin typeface="Times New Roman" panose="02020603050405020304" pitchFamily="18" charset="0"/>
                <a:cs typeface="Times New Roman" panose="02020603050405020304" pitchFamily="18" charset="0"/>
              </a:rPr>
              <a:t>	For many years, paper documents were used to store information. However, papers can be expensive and are wasteful as well. On the other hand, Office Hub can solve this paper issue by letting users access, track, and edit information stored in the document. Office Hub is a type of electronic cabinet that is used to store and organize paper and digital files. </a:t>
            </a:r>
            <a:endParaRPr lang="en-IN" sz="1600" dirty="0">
              <a:solidFill>
                <a:schemeClr val="bg1"/>
              </a:solidFill>
              <a:latin typeface="Times New Roman" panose="02020603050405020304" pitchFamily="18" charset="0"/>
              <a:cs typeface="Times New Roman" panose="02020603050405020304" pitchFamily="18" charset="0"/>
            </a:endParaRPr>
          </a:p>
        </p:txBody>
      </p:sp>
      <p:cxnSp>
        <p:nvCxnSpPr>
          <p:cNvPr id="275" name="Google Shape;275;p49"/>
          <p:cNvCxnSpPr>
            <a:cxnSpLocks/>
          </p:cNvCxnSpPr>
          <p:nvPr/>
        </p:nvCxnSpPr>
        <p:spPr>
          <a:xfrm>
            <a:off x="2880534" y="943926"/>
            <a:ext cx="3590008"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8"/>
        <p:cNvGrpSpPr/>
        <p:nvPr/>
      </p:nvGrpSpPr>
      <p:grpSpPr>
        <a:xfrm>
          <a:off x="0" y="0"/>
          <a:ext cx="0" cy="0"/>
          <a:chOff x="0" y="0"/>
          <a:chExt cx="0" cy="0"/>
        </a:xfrm>
      </p:grpSpPr>
      <p:sp>
        <p:nvSpPr>
          <p:cNvPr id="2090" name="Google Shape;2090;p62"/>
          <p:cNvSpPr txBox="1">
            <a:spLocks noGrp="1"/>
          </p:cNvSpPr>
          <p:nvPr>
            <p:ph type="body" idx="2"/>
          </p:nvPr>
        </p:nvSpPr>
        <p:spPr>
          <a:xfrm>
            <a:off x="3789200" y="1109141"/>
            <a:ext cx="4383075" cy="3478357"/>
          </a:xfrm>
          <a:prstGeom prst="rect">
            <a:avLst/>
          </a:prstGeom>
        </p:spPr>
        <p:txBody>
          <a:bodyPr spcFirstLastPara="1" wrap="square" lIns="91425" tIns="91425" rIns="91425" bIns="91425" anchor="t" anchorCtr="0">
            <a:noAutofit/>
          </a:bodyPr>
          <a:lstStyle/>
          <a:p>
            <a:pPr algn="just" fontAlgn="base">
              <a:buFont typeface="Arial" panose="020B0604020202020204" pitchFamily="34" charset="0"/>
              <a:buChar char="•"/>
            </a:pPr>
            <a:r>
              <a:rPr lang="en-US" sz="1600" b="0" i="0" dirty="0">
                <a:solidFill>
                  <a:schemeClr val="bg1"/>
                </a:solidFill>
                <a:effectLst/>
                <a:latin typeface="Times New Roman" panose="02020603050405020304" pitchFamily="18" charset="0"/>
                <a:cs typeface="Times New Roman" panose="02020603050405020304" pitchFamily="18" charset="0"/>
              </a:rPr>
              <a:t>As everything is in digital form, there’s a possibility that the information might land in the wrong hands. </a:t>
            </a:r>
          </a:p>
          <a:p>
            <a:pPr marL="139700" indent="0" algn="just" fontAlgn="base">
              <a:buNone/>
            </a:pPr>
            <a:endParaRPr lang="en-US" sz="1600" b="0" i="0" dirty="0">
              <a:solidFill>
                <a:schemeClr val="bg1"/>
              </a:solidFill>
              <a:effectLst/>
              <a:latin typeface="Times New Roman" panose="02020603050405020304" pitchFamily="18" charset="0"/>
              <a:cs typeface="Times New Roman" panose="02020603050405020304" pitchFamily="18" charset="0"/>
            </a:endParaRPr>
          </a:p>
          <a:p>
            <a:pPr algn="just" fontAlgn="base">
              <a:buFont typeface="Arial" panose="020B0604020202020204" pitchFamily="34" charset="0"/>
              <a:buChar char="•"/>
            </a:pPr>
            <a:r>
              <a:rPr lang="en-US" sz="1600" b="0" i="0" dirty="0">
                <a:solidFill>
                  <a:schemeClr val="bg1"/>
                </a:solidFill>
                <a:effectLst/>
                <a:latin typeface="Times New Roman" panose="02020603050405020304" pitchFamily="18" charset="0"/>
                <a:cs typeface="Times New Roman" panose="02020603050405020304" pitchFamily="18" charset="0"/>
              </a:rPr>
              <a:t>Office Hub saves the environment by going paperless, but for that, a massive amount of data must be scanned, and for that, you need expensive hardware components and Higher Storage Requirements. </a:t>
            </a:r>
          </a:p>
          <a:p>
            <a:pPr marL="139700" indent="0" algn="just" fontAlgn="base">
              <a:buNone/>
            </a:pPr>
            <a:endParaRPr lang="en-US" sz="1600" b="0" i="0" dirty="0">
              <a:solidFill>
                <a:schemeClr val="bg1"/>
              </a:solidFill>
              <a:effectLst/>
              <a:latin typeface="Times New Roman" panose="02020603050405020304" pitchFamily="18" charset="0"/>
              <a:cs typeface="Times New Roman" panose="02020603050405020304" pitchFamily="18" charset="0"/>
            </a:endParaRPr>
          </a:p>
          <a:p>
            <a:pPr algn="just" fontAlgn="base">
              <a:buFont typeface="Arial" panose="020B0604020202020204" pitchFamily="34" charset="0"/>
              <a:buChar char="•"/>
            </a:pPr>
            <a:r>
              <a:rPr lang="en-US" sz="1600" b="0" i="0" dirty="0">
                <a:solidFill>
                  <a:schemeClr val="bg1"/>
                </a:solidFill>
                <a:effectLst/>
                <a:latin typeface="Times New Roman" panose="02020603050405020304" pitchFamily="18" charset="0"/>
                <a:cs typeface="Times New Roman" panose="02020603050405020304" pitchFamily="18" charset="0"/>
              </a:rPr>
              <a:t>Smaller businesses may find it challenging to cope with, so a higher level of IT involvement is required.</a:t>
            </a:r>
          </a:p>
          <a:p>
            <a:pPr algn="just"/>
            <a:endParaRPr lang="en-IN" sz="1600" dirty="0">
              <a:solidFill>
                <a:schemeClr val="bg1"/>
              </a:solidFill>
              <a:latin typeface="Times New Roman" panose="02020603050405020304" pitchFamily="18" charset="0"/>
              <a:cs typeface="Times New Roman" panose="02020603050405020304" pitchFamily="18" charset="0"/>
            </a:endParaRPr>
          </a:p>
        </p:txBody>
      </p:sp>
      <p:sp>
        <p:nvSpPr>
          <p:cNvPr id="2091" name="Google Shape;2091;p62"/>
          <p:cNvSpPr txBox="1">
            <a:spLocks noGrp="1"/>
          </p:cNvSpPr>
          <p:nvPr>
            <p:ph type="title"/>
          </p:nvPr>
        </p:nvSpPr>
        <p:spPr>
          <a:xfrm>
            <a:off x="938499" y="445025"/>
            <a:ext cx="4044205" cy="554614"/>
          </a:xfrm>
          <a:prstGeom prst="rect">
            <a:avLst/>
          </a:prstGeom>
        </p:spPr>
        <p:txBody>
          <a:bodyPr spcFirstLastPara="1" wrap="square" lIns="91425" tIns="91425" rIns="91425" bIns="91425" anchor="t" anchorCtr="0">
            <a:noAutofit/>
          </a:bodyPr>
          <a:lstStyle/>
          <a:p>
            <a:r>
              <a:rPr lang="en-US" sz="2400" dirty="0"/>
              <a:t>Limitations of System:</a:t>
            </a:r>
            <a:endParaRPr lang="en-IN" sz="2400" dirty="0"/>
          </a:p>
        </p:txBody>
      </p:sp>
      <p:cxnSp>
        <p:nvCxnSpPr>
          <p:cNvPr id="2092" name="Google Shape;2092;p62"/>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1"/>
        <p:cNvGrpSpPr/>
        <p:nvPr/>
      </p:nvGrpSpPr>
      <p:grpSpPr>
        <a:xfrm>
          <a:off x="0" y="0"/>
          <a:ext cx="0" cy="0"/>
          <a:chOff x="0" y="0"/>
          <a:chExt cx="0" cy="0"/>
        </a:xfrm>
      </p:grpSpPr>
      <p:sp>
        <p:nvSpPr>
          <p:cNvPr id="2152" name="Google Shape;2152;p67"/>
          <p:cNvSpPr txBox="1">
            <a:spLocks noGrp="1"/>
          </p:cNvSpPr>
          <p:nvPr>
            <p:ph type="title"/>
          </p:nvPr>
        </p:nvSpPr>
        <p:spPr>
          <a:xfrm>
            <a:off x="2062799" y="2124335"/>
            <a:ext cx="5018400" cy="59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400" dirty="0"/>
              <a:t>CONCLUSION</a:t>
            </a:r>
            <a:endParaRPr lang="en-US" dirty="0"/>
          </a:p>
        </p:txBody>
      </p:sp>
      <p:sp>
        <p:nvSpPr>
          <p:cNvPr id="2153" name="Google Shape;2153;p67"/>
          <p:cNvSpPr txBox="1">
            <a:spLocks noGrp="1"/>
          </p:cNvSpPr>
          <p:nvPr>
            <p:ph type="subTitle" idx="1"/>
          </p:nvPr>
        </p:nvSpPr>
        <p:spPr>
          <a:xfrm>
            <a:off x="1814063" y="2885297"/>
            <a:ext cx="5725862" cy="1857184"/>
          </a:xfrm>
          <a:prstGeom prst="rect">
            <a:avLst/>
          </a:prstGeom>
        </p:spPr>
        <p:txBody>
          <a:bodyPr spcFirstLastPara="1" wrap="square" lIns="91425" tIns="91425" rIns="91425" bIns="91425" anchor="t" anchorCtr="0">
            <a:noAutofit/>
          </a:bodyPr>
          <a:lstStyle/>
          <a:p>
            <a:pPr algn="just"/>
            <a:r>
              <a:rPr lang="en-US" sz="1600" b="0" i="0" dirty="0">
                <a:solidFill>
                  <a:schemeClr val="bg1"/>
                </a:solidFill>
                <a:effectLst/>
                <a:latin typeface="Times New Roman" panose="02020603050405020304" pitchFamily="18" charset="0"/>
                <a:cs typeface="Times New Roman" panose="02020603050405020304" pitchFamily="18" charset="0"/>
              </a:rPr>
              <a:t>	Using Office Hub systems effectively within an organization ensures that data and knowledge is safe, accurate, and accessible. With that comfort, employees feel more apt to reduce paper and rely on the Office Hub system. It is one important step to becoming a paperless office.</a:t>
            </a:r>
            <a:endParaRPr lang="en-IN" sz="1600" dirty="0">
              <a:solidFill>
                <a:schemeClr val="bg1"/>
              </a:solidFill>
              <a:latin typeface="Times New Roman" panose="02020603050405020304" pitchFamily="18" charset="0"/>
              <a:cs typeface="Times New Roman" panose="02020603050405020304" pitchFamily="18" charset="0"/>
            </a:endParaRPr>
          </a:p>
        </p:txBody>
      </p:sp>
      <p:cxnSp>
        <p:nvCxnSpPr>
          <p:cNvPr id="2154" name="Google Shape;2154;p67"/>
          <p:cNvCxnSpPr/>
          <p:nvPr/>
        </p:nvCxnSpPr>
        <p:spPr>
          <a:xfrm>
            <a:off x="3190499" y="272313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89"/>
        <p:cNvGrpSpPr/>
        <p:nvPr/>
      </p:nvGrpSpPr>
      <p:grpSpPr>
        <a:xfrm>
          <a:off x="0" y="0"/>
          <a:ext cx="0" cy="0"/>
          <a:chOff x="0" y="0"/>
          <a:chExt cx="0" cy="0"/>
        </a:xfrm>
      </p:grpSpPr>
      <p:sp>
        <p:nvSpPr>
          <p:cNvPr id="2190" name="Google Shape;2190;p70"/>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191" name="Google Shape;2191;p70"/>
          <p:cNvSpPr txBox="1">
            <a:spLocks noGrp="1"/>
          </p:cNvSpPr>
          <p:nvPr>
            <p:ph type="body" idx="1"/>
          </p:nvPr>
        </p:nvSpPr>
        <p:spPr>
          <a:xfrm>
            <a:off x="938500" y="1191300"/>
            <a:ext cx="5625033" cy="2760900"/>
          </a:xfrm>
          <a:prstGeom prst="rect">
            <a:avLst/>
          </a:prstGeom>
        </p:spPr>
        <p:txBody>
          <a:bodyPr spcFirstLastPara="1" wrap="square" lIns="91425" tIns="91425" rIns="91425" bIns="91425" anchor="t" anchorCtr="0">
            <a:noAutofit/>
          </a:bodyPr>
          <a:lstStyle/>
          <a:p>
            <a:pPr algn="l"/>
            <a:r>
              <a:rPr lang="en-IN" sz="1400" dirty="0">
                <a:solidFill>
                  <a:schemeClr val="bg1"/>
                </a:solidFill>
                <a:hlinkClick r:id="rId3">
                  <a:extLst>
                    <a:ext uri="{A12FA001-AC4F-418D-AE19-62706E023703}">
                      <ahyp:hlinkClr xmlns:ahyp="http://schemas.microsoft.com/office/drawing/2018/hyperlinkcolor" val="tx"/>
                    </a:ext>
                  </a:extLst>
                </a:hlinkClick>
              </a:rPr>
              <a:t>https://www.viennaadvantage.com/blog/business-hacks/8-features-every-document-management-system-Office Hub-must-have/</a:t>
            </a:r>
            <a:endParaRPr lang="en-IN" sz="1400" dirty="0">
              <a:solidFill>
                <a:schemeClr val="bg1"/>
              </a:solidFill>
            </a:endParaRPr>
          </a:p>
          <a:p>
            <a:pPr algn="l"/>
            <a:endParaRPr lang="en-IN" sz="1400" dirty="0">
              <a:solidFill>
                <a:schemeClr val="bg1"/>
              </a:solidFill>
              <a:hlinkClick r:id="rId4">
                <a:extLst>
                  <a:ext uri="{A12FA001-AC4F-418D-AE19-62706E023703}">
                    <ahyp:hlinkClr xmlns:ahyp="http://schemas.microsoft.com/office/drawing/2018/hyperlinkcolor" val="tx"/>
                  </a:ext>
                </a:extLst>
              </a:hlinkClick>
            </a:endParaRPr>
          </a:p>
          <a:p>
            <a:pPr algn="l"/>
            <a:endParaRPr lang="en-IN" sz="1400" dirty="0">
              <a:solidFill>
                <a:schemeClr val="bg1"/>
              </a:solidFill>
              <a:hlinkClick r:id="rId4">
                <a:extLst>
                  <a:ext uri="{A12FA001-AC4F-418D-AE19-62706E023703}">
                    <ahyp:hlinkClr xmlns:ahyp="http://schemas.microsoft.com/office/drawing/2018/hyperlinkcolor" val="tx"/>
                  </a:ext>
                </a:extLst>
              </a:hlinkClick>
            </a:endParaRPr>
          </a:p>
          <a:p>
            <a:pPr algn="l"/>
            <a:r>
              <a:rPr lang="en-IN" sz="1400" dirty="0">
                <a:solidFill>
                  <a:schemeClr val="bg1"/>
                </a:solidFill>
                <a:hlinkClick r:id="rId4">
                  <a:extLst>
                    <a:ext uri="{A12FA001-AC4F-418D-AE19-62706E023703}">
                      <ahyp:hlinkClr xmlns:ahyp="http://schemas.microsoft.com/office/drawing/2018/hyperlinkcolor" val="tx"/>
                    </a:ext>
                  </a:extLst>
                </a:hlinkClick>
              </a:rPr>
              <a:t>https://www.folderit.com/?gclid=CjwKCAiAr4GgBhBFEiwAgwORraEY7e6VyuRTI9NJDyPnirR_VQUJ6kpyTUPpA3uZ8O_aGXbwEto-OxoCIGcQAvD_BwE</a:t>
            </a:r>
            <a:endParaRPr lang="en-IN" sz="1400" dirty="0">
              <a:solidFill>
                <a:schemeClr val="bg1"/>
              </a:solidFill>
            </a:endParaRPr>
          </a:p>
          <a:p>
            <a:pPr algn="l"/>
            <a:endParaRPr lang="en-IN" sz="1400" dirty="0">
              <a:solidFill>
                <a:schemeClr val="bg1"/>
              </a:solidFill>
            </a:endParaRPr>
          </a:p>
          <a:p>
            <a:endParaRPr lang="en-IN" dirty="0">
              <a:solidFill>
                <a:schemeClr val="bg1"/>
              </a:solidFill>
            </a:endParaRPr>
          </a:p>
        </p:txBody>
      </p:sp>
      <p:cxnSp>
        <p:nvCxnSpPr>
          <p:cNvPr id="2192" name="Google Shape;2192;p70"/>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58"/>
        <p:cNvGrpSpPr/>
        <p:nvPr/>
      </p:nvGrpSpPr>
      <p:grpSpPr>
        <a:xfrm>
          <a:off x="0" y="0"/>
          <a:ext cx="0" cy="0"/>
          <a:chOff x="0" y="0"/>
          <a:chExt cx="0" cy="0"/>
        </a:xfrm>
      </p:grpSpPr>
      <p:sp>
        <p:nvSpPr>
          <p:cNvPr id="2159" name="Google Shape;2159;p68"/>
          <p:cNvSpPr txBox="1">
            <a:spLocks noGrp="1"/>
          </p:cNvSpPr>
          <p:nvPr>
            <p:ph type="title"/>
          </p:nvPr>
        </p:nvSpPr>
        <p:spPr>
          <a:xfrm>
            <a:off x="924870" y="760375"/>
            <a:ext cx="3068700"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cxnSp>
        <p:nvCxnSpPr>
          <p:cNvPr id="2161" name="Google Shape;2161;p68"/>
          <p:cNvCxnSpPr/>
          <p:nvPr/>
        </p:nvCxnSpPr>
        <p:spPr>
          <a:xfrm>
            <a:off x="1013400" y="1488797"/>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163" name="Google Shape;2163;p68"/>
          <p:cNvCxnSpPr/>
          <p:nvPr/>
        </p:nvCxnSpPr>
        <p:spPr>
          <a:xfrm>
            <a:off x="1013400" y="34580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64597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a:t>
            </a:r>
            <a:endParaRPr dirty="0"/>
          </a:p>
        </p:txBody>
      </p:sp>
      <p:sp>
        <p:nvSpPr>
          <p:cNvPr id="171" name="Google Shape;171;p39"/>
          <p:cNvSpPr txBox="1">
            <a:spLocks noGrp="1"/>
          </p:cNvSpPr>
          <p:nvPr>
            <p:ph type="body" idx="1"/>
          </p:nvPr>
        </p:nvSpPr>
        <p:spPr>
          <a:xfrm>
            <a:off x="938500" y="1246024"/>
            <a:ext cx="7172100" cy="3483453"/>
          </a:xfrm>
          <a:prstGeom prst="rect">
            <a:avLst/>
          </a:prstGeom>
        </p:spPr>
        <p:txBody>
          <a:bodyPr spcFirstLastPara="1" wrap="square" lIns="91425" tIns="91425" rIns="91425" bIns="91425" anchor="t" anchorCtr="0">
            <a:noAutofit/>
          </a:bodyPr>
          <a:lstStyle/>
          <a:p>
            <a:pPr marL="36900" indent="0">
              <a:buNone/>
            </a:pPr>
            <a:r>
              <a:rPr lang="en-US" sz="1600" b="0" i="0" dirty="0">
                <a:solidFill>
                  <a:schemeClr val="bg1"/>
                </a:solidFill>
                <a:effectLst/>
                <a:latin typeface="Times New Roman" panose="02020603050405020304" pitchFamily="18" charset="0"/>
                <a:cs typeface="Times New Roman" panose="02020603050405020304" pitchFamily="18" charset="0"/>
              </a:rPr>
              <a:t>1. Introduction, Background Theory, and Problem Statement.</a:t>
            </a:r>
            <a:br>
              <a:rPr lang="en-US" sz="1600" dirty="0">
                <a:solidFill>
                  <a:schemeClr val="bg1"/>
                </a:solidFill>
                <a:latin typeface="Times New Roman" panose="02020603050405020304" pitchFamily="18" charset="0"/>
                <a:cs typeface="Times New Roman" panose="02020603050405020304" pitchFamily="18" charset="0"/>
              </a:rPr>
            </a:br>
            <a:r>
              <a:rPr lang="en-US" sz="1600" b="0" i="0" dirty="0">
                <a:solidFill>
                  <a:schemeClr val="bg1"/>
                </a:solidFill>
                <a:effectLst/>
                <a:latin typeface="Times New Roman" panose="02020603050405020304" pitchFamily="18" charset="0"/>
                <a:cs typeface="Times New Roman" panose="02020603050405020304" pitchFamily="18" charset="0"/>
              </a:rPr>
              <a:t>2. Current System and its limitations.</a:t>
            </a:r>
            <a:br>
              <a:rPr lang="en-US" sz="1600" dirty="0">
                <a:solidFill>
                  <a:schemeClr val="bg1"/>
                </a:solidFill>
                <a:latin typeface="Times New Roman" panose="02020603050405020304" pitchFamily="18" charset="0"/>
                <a:cs typeface="Times New Roman" panose="02020603050405020304" pitchFamily="18" charset="0"/>
              </a:rPr>
            </a:br>
            <a:r>
              <a:rPr lang="en-US" sz="1600" b="0" i="0" dirty="0">
                <a:solidFill>
                  <a:schemeClr val="bg1"/>
                </a:solidFill>
                <a:effectLst/>
                <a:latin typeface="Times New Roman" panose="02020603050405020304" pitchFamily="18" charset="0"/>
                <a:cs typeface="Times New Roman" panose="02020603050405020304" pitchFamily="18" charset="0"/>
              </a:rPr>
              <a:t>3. Proposed System and Scope of the System.</a:t>
            </a:r>
            <a:br>
              <a:rPr lang="en-US" sz="1600" dirty="0">
                <a:solidFill>
                  <a:schemeClr val="bg1"/>
                </a:solidFill>
                <a:latin typeface="Times New Roman" panose="02020603050405020304" pitchFamily="18" charset="0"/>
                <a:cs typeface="Times New Roman" panose="02020603050405020304" pitchFamily="18" charset="0"/>
              </a:rPr>
            </a:br>
            <a:r>
              <a:rPr lang="en-US" sz="1600" b="0" i="0" dirty="0">
                <a:solidFill>
                  <a:schemeClr val="bg1"/>
                </a:solidFill>
                <a:effectLst/>
                <a:latin typeface="Times New Roman" panose="02020603050405020304" pitchFamily="18" charset="0"/>
                <a:cs typeface="Times New Roman" panose="02020603050405020304" pitchFamily="18" charset="0"/>
              </a:rPr>
              <a:t>4. Requirement Gathering Techniques Used.</a:t>
            </a:r>
            <a:br>
              <a:rPr lang="en-US" sz="1600" dirty="0">
                <a:solidFill>
                  <a:schemeClr val="bg1"/>
                </a:solidFill>
                <a:latin typeface="Times New Roman" panose="02020603050405020304" pitchFamily="18" charset="0"/>
                <a:cs typeface="Times New Roman" panose="02020603050405020304" pitchFamily="18" charset="0"/>
              </a:rPr>
            </a:br>
            <a:r>
              <a:rPr lang="en-US" sz="1600" dirty="0">
                <a:solidFill>
                  <a:schemeClr val="bg1"/>
                </a:solidFill>
                <a:effectLst/>
                <a:latin typeface="Times New Roman" panose="02020603050405020304" pitchFamily="18" charset="0"/>
                <a:cs typeface="Times New Roman" panose="02020603050405020304" pitchFamily="18" charset="0"/>
              </a:rPr>
              <a:t>5</a:t>
            </a:r>
            <a:r>
              <a:rPr lang="en-US" sz="1600" b="0" i="0" dirty="0">
                <a:solidFill>
                  <a:schemeClr val="bg1"/>
                </a:solidFill>
                <a:effectLst/>
                <a:latin typeface="Times New Roman" panose="02020603050405020304" pitchFamily="18" charset="0"/>
                <a:cs typeface="Times New Roman" panose="02020603050405020304" pitchFamily="18" charset="0"/>
              </a:rPr>
              <a:t>. Hardware and Software Requirements.</a:t>
            </a:r>
            <a:br>
              <a:rPr lang="en-US" sz="1600" dirty="0">
                <a:solidFill>
                  <a:schemeClr val="bg1"/>
                </a:solidFill>
                <a:latin typeface="Times New Roman" panose="02020603050405020304" pitchFamily="18" charset="0"/>
                <a:cs typeface="Times New Roman" panose="02020603050405020304" pitchFamily="18" charset="0"/>
              </a:rPr>
            </a:br>
            <a:r>
              <a:rPr lang="en-US" sz="1600" dirty="0">
                <a:solidFill>
                  <a:schemeClr val="bg1"/>
                </a:solidFill>
                <a:effectLst/>
                <a:latin typeface="Times New Roman" panose="02020603050405020304" pitchFamily="18" charset="0"/>
                <a:cs typeface="Times New Roman" panose="02020603050405020304" pitchFamily="18" charset="0"/>
              </a:rPr>
              <a:t>6</a:t>
            </a:r>
            <a:r>
              <a:rPr lang="en-US" sz="1600" b="0" i="0" dirty="0">
                <a:solidFill>
                  <a:schemeClr val="bg1"/>
                </a:solidFill>
                <a:effectLst/>
                <a:latin typeface="Times New Roman" panose="02020603050405020304" pitchFamily="18" charset="0"/>
                <a:cs typeface="Times New Roman" panose="02020603050405020304" pitchFamily="18" charset="0"/>
              </a:rPr>
              <a:t>. Project Definition and  Planning.</a:t>
            </a:r>
            <a:br>
              <a:rPr lang="en-US" sz="1600" dirty="0">
                <a:solidFill>
                  <a:schemeClr val="bg1"/>
                </a:solidFill>
                <a:latin typeface="Times New Roman" panose="02020603050405020304" pitchFamily="18" charset="0"/>
                <a:cs typeface="Times New Roman" panose="02020603050405020304" pitchFamily="18" charset="0"/>
              </a:rPr>
            </a:br>
            <a:r>
              <a:rPr lang="en-US" sz="1600" dirty="0">
                <a:solidFill>
                  <a:schemeClr val="bg1"/>
                </a:solidFill>
                <a:effectLst/>
                <a:latin typeface="Times New Roman" panose="02020603050405020304" pitchFamily="18" charset="0"/>
                <a:cs typeface="Times New Roman" panose="02020603050405020304" pitchFamily="18" charset="0"/>
              </a:rPr>
              <a:t>7</a:t>
            </a:r>
            <a:r>
              <a:rPr lang="en-US" sz="1600" b="0" i="0" dirty="0">
                <a:solidFill>
                  <a:schemeClr val="bg1"/>
                </a:solidFill>
                <a:effectLst/>
                <a:latin typeface="Times New Roman" panose="02020603050405020304" pitchFamily="18" charset="0"/>
                <a:cs typeface="Times New Roman" panose="02020603050405020304" pitchFamily="18" charset="0"/>
              </a:rPr>
              <a:t>. Implementation Details.</a:t>
            </a:r>
            <a:br>
              <a:rPr lang="en-US" sz="1600" dirty="0">
                <a:solidFill>
                  <a:schemeClr val="bg1"/>
                </a:solidFill>
                <a:latin typeface="Times New Roman" panose="02020603050405020304" pitchFamily="18" charset="0"/>
                <a:cs typeface="Times New Roman" panose="02020603050405020304" pitchFamily="18" charset="0"/>
              </a:rPr>
            </a:br>
            <a:r>
              <a:rPr lang="en-US" sz="1600" dirty="0">
                <a:solidFill>
                  <a:schemeClr val="bg1"/>
                </a:solidFill>
                <a:effectLst/>
                <a:latin typeface="Times New Roman" panose="02020603050405020304" pitchFamily="18" charset="0"/>
                <a:cs typeface="Times New Roman" panose="02020603050405020304" pitchFamily="18" charset="0"/>
              </a:rPr>
              <a:t>8</a:t>
            </a:r>
            <a:r>
              <a:rPr lang="en-US" sz="1600" b="0" i="0" dirty="0">
                <a:solidFill>
                  <a:schemeClr val="bg1"/>
                </a:solidFill>
                <a:effectLst/>
                <a:latin typeface="Times New Roman" panose="02020603050405020304" pitchFamily="18" charset="0"/>
                <a:cs typeface="Times New Roman" panose="02020603050405020304" pitchFamily="18" charset="0"/>
              </a:rPr>
              <a:t>. Snapshots of your system.</a:t>
            </a:r>
            <a:br>
              <a:rPr lang="en-US" sz="1600" dirty="0">
                <a:solidFill>
                  <a:schemeClr val="bg1"/>
                </a:solidFill>
                <a:latin typeface="Times New Roman" panose="02020603050405020304" pitchFamily="18" charset="0"/>
                <a:cs typeface="Times New Roman" panose="02020603050405020304" pitchFamily="18" charset="0"/>
              </a:rPr>
            </a:br>
            <a:r>
              <a:rPr lang="en-US" sz="1600" dirty="0">
                <a:solidFill>
                  <a:schemeClr val="bg1"/>
                </a:solidFill>
                <a:effectLst/>
                <a:latin typeface="Times New Roman" panose="02020603050405020304" pitchFamily="18" charset="0"/>
                <a:cs typeface="Times New Roman" panose="02020603050405020304" pitchFamily="18" charset="0"/>
              </a:rPr>
              <a:t>9</a:t>
            </a:r>
            <a:r>
              <a:rPr lang="en-US" sz="1600" b="0" i="0" dirty="0">
                <a:solidFill>
                  <a:schemeClr val="bg1"/>
                </a:solidFill>
                <a:effectLst/>
                <a:latin typeface="Times New Roman" panose="02020603050405020304" pitchFamily="18" charset="0"/>
                <a:cs typeface="Times New Roman" panose="02020603050405020304" pitchFamily="18" charset="0"/>
              </a:rPr>
              <a:t>. Activity Diagram.</a:t>
            </a:r>
            <a:br>
              <a:rPr lang="en-US" sz="1600" dirty="0">
                <a:solidFill>
                  <a:schemeClr val="bg1"/>
                </a:solidFill>
                <a:latin typeface="Times New Roman" panose="02020603050405020304" pitchFamily="18" charset="0"/>
                <a:cs typeface="Times New Roman" panose="02020603050405020304" pitchFamily="18" charset="0"/>
              </a:rPr>
            </a:br>
            <a:r>
              <a:rPr lang="en-US" sz="1600" b="0" i="0" dirty="0">
                <a:solidFill>
                  <a:schemeClr val="bg1"/>
                </a:solidFill>
                <a:effectLst/>
                <a:latin typeface="Times New Roman" panose="02020603050405020304" pitchFamily="18" charset="0"/>
                <a:cs typeface="Times New Roman" panose="02020603050405020304" pitchFamily="18" charset="0"/>
              </a:rPr>
              <a:t>10. Limitations and Future Scope.</a:t>
            </a:r>
            <a:br>
              <a:rPr lang="en-US" sz="1600" dirty="0">
                <a:solidFill>
                  <a:schemeClr val="bg1"/>
                </a:solidFill>
                <a:latin typeface="Times New Roman" panose="02020603050405020304" pitchFamily="18" charset="0"/>
                <a:cs typeface="Times New Roman" panose="02020603050405020304" pitchFamily="18" charset="0"/>
              </a:rPr>
            </a:br>
            <a:r>
              <a:rPr lang="en-US" sz="1600" b="0" i="0" dirty="0">
                <a:solidFill>
                  <a:schemeClr val="bg1"/>
                </a:solidFill>
                <a:effectLst/>
                <a:latin typeface="Times New Roman" panose="02020603050405020304" pitchFamily="18" charset="0"/>
                <a:cs typeface="Times New Roman" panose="02020603050405020304" pitchFamily="18" charset="0"/>
              </a:rPr>
              <a:t>11. Conclusion.</a:t>
            </a:r>
            <a:br>
              <a:rPr lang="en-US" sz="1600" dirty="0">
                <a:solidFill>
                  <a:schemeClr val="bg1"/>
                </a:solidFill>
                <a:latin typeface="Times New Roman" panose="02020603050405020304" pitchFamily="18" charset="0"/>
                <a:cs typeface="Times New Roman" panose="02020603050405020304" pitchFamily="18" charset="0"/>
              </a:rPr>
            </a:br>
            <a:r>
              <a:rPr lang="en-US" sz="1600" b="0" i="0" dirty="0">
                <a:solidFill>
                  <a:schemeClr val="bg1"/>
                </a:solidFill>
                <a:effectLst/>
                <a:latin typeface="Times New Roman" panose="02020603050405020304" pitchFamily="18" charset="0"/>
                <a:cs typeface="Times New Roman" panose="02020603050405020304" pitchFamily="18" charset="0"/>
              </a:rPr>
              <a:t>12. References.</a:t>
            </a:r>
            <a:endParaRPr lang="en-IN" sz="1600" dirty="0">
              <a:solidFill>
                <a:schemeClr val="bg1"/>
              </a:solidFill>
              <a:latin typeface="Times New Roman" panose="02020603050405020304" pitchFamily="18" charset="0"/>
              <a:cs typeface="Times New Roman" panose="02020603050405020304" pitchFamily="18" charset="0"/>
            </a:endParaRPr>
          </a:p>
          <a:p>
            <a:endParaRPr lang="en-IN" sz="1600" dirty="0">
              <a:solidFill>
                <a:schemeClr val="bg1"/>
              </a:solidFill>
            </a:endParaRPr>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612460" y="73491"/>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dirty="0">
                <a:solidFill>
                  <a:schemeClr val="accent1">
                    <a:lumMod val="75000"/>
                  </a:schemeClr>
                </a:solidFill>
                <a:latin typeface="Times New Roman" panose="02020603050405020304" pitchFamily="18" charset="0"/>
                <a:cs typeface="Times New Roman" panose="02020603050405020304" pitchFamily="18" charset="0"/>
              </a:rPr>
              <a:t>Introduction</a:t>
            </a:r>
            <a:endParaRPr sz="280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195" name="Google Shape;195;p41"/>
          <p:cNvSpPr txBox="1">
            <a:spLocks noGrp="1"/>
          </p:cNvSpPr>
          <p:nvPr>
            <p:ph type="subTitle" idx="1"/>
          </p:nvPr>
        </p:nvSpPr>
        <p:spPr>
          <a:xfrm>
            <a:off x="4228123" y="898403"/>
            <a:ext cx="4675456" cy="4209859"/>
          </a:xfrm>
          <a:prstGeom prst="rect">
            <a:avLst/>
          </a:prstGeom>
        </p:spPr>
        <p:txBody>
          <a:bodyPr spcFirstLastPara="1" wrap="square" lIns="91425" tIns="91425" rIns="91425" bIns="91425" anchor="t" anchorCtr="0">
            <a:noAutofit/>
          </a:bodyPr>
          <a:lstStyle/>
          <a:p>
            <a:pPr algn="just">
              <a:spcBef>
                <a:spcPts val="130"/>
              </a:spcBef>
              <a:buFont typeface="Wingdings" panose="05000000000000000000" pitchFamily="2" charset="2"/>
              <a:buChar char="v"/>
            </a:pPr>
            <a:r>
              <a:rPr lang="en-IN" sz="1600" dirty="0" err="1">
                <a:solidFill>
                  <a:schemeClr val="bg1"/>
                </a:solidFill>
                <a:latin typeface="Times New Roman" panose="02020603050405020304" pitchFamily="18" charset="0"/>
                <a:cs typeface="Times New Roman" panose="02020603050405020304" pitchFamily="18" charset="0"/>
              </a:rPr>
              <a:t>OfficeHub</a:t>
            </a:r>
            <a:r>
              <a:rPr lang="en-IN" sz="1600" dirty="0">
                <a:solidFill>
                  <a:schemeClr val="bg1"/>
                </a:solidFill>
                <a:latin typeface="Times New Roman" panose="02020603050405020304" pitchFamily="18" charset="0"/>
                <a:cs typeface="Times New Roman" panose="02020603050405020304" pitchFamily="18" charset="0"/>
              </a:rPr>
              <a:t> is website which works on smart office management system.</a:t>
            </a:r>
          </a:p>
          <a:p>
            <a:pPr marL="114300" indent="0" algn="just">
              <a:spcBef>
                <a:spcPts val="130"/>
              </a:spcBef>
            </a:pPr>
            <a:endParaRPr lang="en-IN" sz="1600" dirty="0">
              <a:solidFill>
                <a:schemeClr val="bg1"/>
              </a:solidFill>
              <a:latin typeface="Times New Roman" panose="02020603050405020304" pitchFamily="18" charset="0"/>
              <a:cs typeface="Times New Roman" panose="02020603050405020304" pitchFamily="18" charset="0"/>
            </a:endParaRPr>
          </a:p>
          <a:p>
            <a:pPr algn="just">
              <a:spcBef>
                <a:spcPts val="130"/>
              </a:spcBef>
              <a:buFont typeface="Wingdings" panose="05000000000000000000" pitchFamily="2" charset="2"/>
              <a:buChar char="v"/>
            </a:pPr>
            <a:r>
              <a:rPr lang="en-US" sz="1600" b="0" i="0" dirty="0">
                <a:solidFill>
                  <a:schemeClr val="bg1"/>
                </a:solidFill>
                <a:effectLst/>
                <a:latin typeface="Times New Roman" panose="02020603050405020304" pitchFamily="18" charset="0"/>
                <a:cs typeface="Times New Roman" panose="02020603050405020304" pitchFamily="18" charset="0"/>
              </a:rPr>
              <a:t>The presentation will cover an Overview of Office Management System, which is a software application designed to store, organize, manage, and track digital documents and their associated metadata. The purpose of the presentation is to highlight the limitations of the current system, introduce the proposed system, and demonstrate how the new system will overcome these limitations.</a:t>
            </a:r>
            <a:endParaRPr lang="en-IN" sz="1600" dirty="0">
              <a:solidFill>
                <a:schemeClr val="bg1"/>
              </a:solidFill>
              <a:latin typeface="Times New Roman" panose="02020603050405020304" pitchFamily="18" charset="0"/>
              <a:cs typeface="Times New Roman" panose="02020603050405020304" pitchFamily="18" charset="0"/>
            </a:endParaRPr>
          </a:p>
          <a:p>
            <a:pPr marL="36900" indent="0" algn="just">
              <a:buNone/>
            </a:pPr>
            <a:endParaRPr lang="en-IN" sz="16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499" y="445025"/>
            <a:ext cx="5586287"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FFAB40"/>
                </a:solidFill>
                <a:effectLst/>
                <a:latin typeface="Times New Roman" panose="02020603050405020304" pitchFamily="18" charset="0"/>
                <a:cs typeface="Times New Roman" panose="02020603050405020304" pitchFamily="18" charset="0"/>
              </a:rPr>
              <a:t>Background Theory and Problem Statement</a:t>
            </a:r>
            <a:endParaRPr dirty="0">
              <a:solidFill>
                <a:srgbClr val="FFAB40"/>
              </a:solidFill>
            </a:endParaRPr>
          </a:p>
        </p:txBody>
      </p:sp>
      <p:sp>
        <p:nvSpPr>
          <p:cNvPr id="215" name="Google Shape;215;p44"/>
          <p:cNvSpPr txBox="1">
            <a:spLocks noGrp="1"/>
          </p:cNvSpPr>
          <p:nvPr>
            <p:ph type="body" idx="1"/>
          </p:nvPr>
        </p:nvSpPr>
        <p:spPr>
          <a:xfrm>
            <a:off x="938499" y="1170122"/>
            <a:ext cx="5454551" cy="3859077"/>
          </a:xfrm>
          <a:prstGeom prst="rect">
            <a:avLst/>
          </a:prstGeom>
        </p:spPr>
        <p:txBody>
          <a:bodyPr spcFirstLastPara="1" wrap="square" lIns="91425" tIns="91425" rIns="91425" bIns="91425" anchor="t" anchorCtr="0">
            <a:noAutofit/>
          </a:bodyPr>
          <a:lstStyle/>
          <a:p>
            <a:pPr marL="342900" indent="-342900" algn="just">
              <a:buFont typeface="Wingdings" panose="05000000000000000000" pitchFamily="2" charset="2"/>
              <a:buChar char="v"/>
            </a:pPr>
            <a:r>
              <a:rPr lang="en-US" sz="1600" b="0" i="0" dirty="0">
                <a:effectLst/>
                <a:latin typeface="Times New Roman" panose="02020603050405020304" pitchFamily="18" charset="0"/>
                <a:cs typeface="Times New Roman" panose="02020603050405020304" pitchFamily="18" charset="0"/>
              </a:rPr>
              <a:t>Office Hub provide a centralized location for storing and organizing all types of documents, including text documents, spreadsheets, presentations, images, Pdfs and videos. These systems allow authorized users to access documents from anywhere, at any time, using any device with an internet connection. Office Hub also enable organizations to track the document's history.</a:t>
            </a:r>
          </a:p>
          <a:p>
            <a:pPr marL="0" indent="0" algn="just">
              <a:buNone/>
            </a:pPr>
            <a:endParaRPr lang="en-US" sz="1600" b="0" i="0" dirty="0">
              <a:effectLst/>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v"/>
            </a:pPr>
            <a:r>
              <a:rPr lang="en-US" sz="1600" b="0" i="0" dirty="0">
                <a:effectLst/>
                <a:latin typeface="Times New Roman" panose="02020603050405020304" pitchFamily="18" charset="0"/>
                <a:cs typeface="Times New Roman" panose="02020603050405020304" pitchFamily="18" charset="0"/>
              </a:rPr>
              <a:t>The importance of document management systems for offices is significant. Office Hub can help organizations save time and money by reducing manual processes.</a:t>
            </a:r>
          </a:p>
          <a:p>
            <a:pPr marL="342900" indent="-342900" algn="just">
              <a:buFont typeface="Wingdings" panose="05000000000000000000" pitchFamily="2" charset="2"/>
              <a:buChar char="v"/>
            </a:pPr>
            <a:endParaRPr lang="en-US" sz="1600" b="0" i="0" dirty="0">
              <a:effectLst/>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v"/>
            </a:pPr>
            <a:endParaRPr lang="en-IN" sz="1600" dirty="0">
              <a:latin typeface="Times New Roman" panose="02020603050405020304" pitchFamily="18" charset="0"/>
              <a:cs typeface="Times New Roman" panose="02020603050405020304" pitchFamily="18" charset="0"/>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5"/>
          <p:cNvSpPr txBox="1">
            <a:spLocks noGrp="1"/>
          </p:cNvSpPr>
          <p:nvPr>
            <p:ph type="title" idx="4"/>
          </p:nvPr>
        </p:nvSpPr>
        <p:spPr>
          <a:xfrm>
            <a:off x="938500" y="445025"/>
            <a:ext cx="4629300" cy="65535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FFAB40"/>
                </a:solidFill>
                <a:effectLst/>
                <a:latin typeface="Times New Roman" panose="02020603050405020304" pitchFamily="18" charset="0"/>
                <a:cs typeface="Times New Roman" panose="02020603050405020304" pitchFamily="18" charset="0"/>
              </a:rPr>
              <a:t>Current System and its limitations</a:t>
            </a:r>
            <a:endParaRPr dirty="0">
              <a:solidFill>
                <a:srgbClr val="B98F5A"/>
              </a:solidFill>
            </a:endParaRPr>
          </a:p>
        </p:txBody>
      </p:sp>
      <p:cxnSp>
        <p:nvCxnSpPr>
          <p:cNvPr id="222" name="Google Shape;222;p45"/>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24" name="Google Shape;224;p45"/>
          <p:cNvSpPr txBox="1">
            <a:spLocks noGrp="1"/>
          </p:cNvSpPr>
          <p:nvPr>
            <p:ph type="subTitle" idx="1"/>
          </p:nvPr>
        </p:nvSpPr>
        <p:spPr>
          <a:xfrm>
            <a:off x="1026199" y="1100376"/>
            <a:ext cx="5111129" cy="3629102"/>
          </a:xfrm>
          <a:prstGeom prst="rect">
            <a:avLst/>
          </a:prstGeom>
        </p:spPr>
        <p:txBody>
          <a:bodyPr spcFirstLastPara="1" wrap="square" lIns="91425" tIns="91425" rIns="91425" bIns="91425" anchor="t" anchorCtr="0">
            <a:noAutofit/>
          </a:bodyPr>
          <a:lstStyle/>
          <a:p>
            <a:pPr algn="just"/>
            <a:r>
              <a:rPr lang="en-US" sz="1600" b="0" i="0" dirty="0">
                <a:solidFill>
                  <a:schemeClr val="bg1"/>
                </a:solidFill>
                <a:effectLst/>
                <a:latin typeface="Times New Roman" panose="02020603050405020304" pitchFamily="18" charset="0"/>
                <a:cs typeface="Times New Roman" panose="02020603050405020304" pitchFamily="18" charset="0"/>
              </a:rPr>
              <a:t>	The current system for document management in many offices often involves a combination of manual processes and file storage systems like network drives or shared folders. This system has several limitations and can result in several problems, such as:</a:t>
            </a:r>
          </a:p>
          <a:p>
            <a:pPr algn="just"/>
            <a:endParaRPr lang="en-US" sz="1600" b="0" i="0" dirty="0">
              <a:solidFill>
                <a:schemeClr val="bg1"/>
              </a:solidFill>
              <a:effectLst/>
              <a:latin typeface="Times New Roman" panose="02020603050405020304" pitchFamily="18" charset="0"/>
              <a:cs typeface="Times New Roman" panose="02020603050405020304" pitchFamily="18" charset="0"/>
            </a:endParaRPr>
          </a:p>
          <a:p>
            <a:pPr algn="just">
              <a:buFont typeface="+mj-lt"/>
              <a:buAutoNum type="arabicPeriod"/>
            </a:pPr>
            <a:r>
              <a:rPr lang="en-US" sz="1600" b="0" i="0" dirty="0">
                <a:solidFill>
                  <a:schemeClr val="bg1"/>
                </a:solidFill>
                <a:effectLst/>
                <a:latin typeface="Times New Roman" panose="02020603050405020304" pitchFamily="18" charset="0"/>
                <a:cs typeface="Times New Roman" panose="02020603050405020304" pitchFamily="18" charset="0"/>
              </a:rPr>
              <a:t>Difficulty in locating documents. </a:t>
            </a:r>
          </a:p>
          <a:p>
            <a:pPr algn="just">
              <a:buFont typeface="+mj-lt"/>
              <a:buAutoNum type="arabicPeriod"/>
            </a:pPr>
            <a:r>
              <a:rPr lang="en-US" sz="1600" b="0" i="0" dirty="0">
                <a:solidFill>
                  <a:schemeClr val="bg1"/>
                </a:solidFill>
                <a:effectLst/>
                <a:latin typeface="Times New Roman" panose="02020603050405020304" pitchFamily="18" charset="0"/>
                <a:cs typeface="Times New Roman" panose="02020603050405020304" pitchFamily="18" charset="0"/>
              </a:rPr>
              <a:t>Limited access.</a:t>
            </a:r>
          </a:p>
          <a:p>
            <a:pPr algn="just">
              <a:buFont typeface="+mj-lt"/>
              <a:buAutoNum type="arabicPeriod"/>
            </a:pPr>
            <a:r>
              <a:rPr lang="en-US" sz="1600" b="0" i="0" dirty="0">
                <a:solidFill>
                  <a:schemeClr val="bg1"/>
                </a:solidFill>
                <a:effectLst/>
                <a:latin typeface="Times New Roman" panose="02020603050405020304" pitchFamily="18" charset="0"/>
                <a:cs typeface="Times New Roman" panose="02020603050405020304" pitchFamily="18" charset="0"/>
              </a:rPr>
              <a:t>Security concerns.</a:t>
            </a:r>
          </a:p>
          <a:p>
            <a:pPr algn="just">
              <a:buFont typeface="+mj-lt"/>
              <a:buAutoNum type="arabicPeriod"/>
            </a:pPr>
            <a:r>
              <a:rPr lang="en-US" sz="1600" b="0" i="0" dirty="0">
                <a:solidFill>
                  <a:schemeClr val="bg1"/>
                </a:solidFill>
                <a:effectLst/>
                <a:latin typeface="Times New Roman" panose="02020603050405020304" pitchFamily="18" charset="0"/>
                <a:cs typeface="Times New Roman" panose="02020603050405020304" pitchFamily="18" charset="0"/>
              </a:rPr>
              <a:t>Lack of collaboration. </a:t>
            </a:r>
          </a:p>
          <a:p>
            <a:pPr algn="just">
              <a:buFont typeface="+mj-lt"/>
              <a:buAutoNum type="arabicPeriod"/>
            </a:pPr>
            <a:r>
              <a:rPr lang="en-US" sz="1600" b="0" i="0" dirty="0">
                <a:solidFill>
                  <a:schemeClr val="bg1"/>
                </a:solidFill>
                <a:effectLst/>
                <a:latin typeface="Times New Roman" panose="02020603050405020304" pitchFamily="18" charset="0"/>
                <a:cs typeface="Times New Roman" panose="02020603050405020304" pitchFamily="18" charset="0"/>
              </a:rPr>
              <a:t>Inefficient workflows.</a:t>
            </a:r>
            <a:endParaRPr lang="en-IN" sz="16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6"/>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FFAB40"/>
                </a:solidFill>
                <a:effectLst/>
                <a:latin typeface="Times New Roman" panose="02020603050405020304" pitchFamily="18" charset="0"/>
                <a:cs typeface="Times New Roman" panose="02020603050405020304" pitchFamily="18" charset="0"/>
              </a:rPr>
              <a:t>Proposed System and Scope of the System</a:t>
            </a:r>
            <a:endParaRPr dirty="0"/>
          </a:p>
        </p:txBody>
      </p:sp>
      <p:cxnSp>
        <p:nvCxnSpPr>
          <p:cNvPr id="234" name="Google Shape;234;p46"/>
          <p:cNvCxnSpPr>
            <a:cxnSpLocks/>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40" name="Google Shape;240;p46"/>
          <p:cNvSpPr txBox="1">
            <a:spLocks noGrp="1"/>
          </p:cNvSpPr>
          <p:nvPr>
            <p:ph type="subTitle" idx="6"/>
          </p:nvPr>
        </p:nvSpPr>
        <p:spPr>
          <a:xfrm>
            <a:off x="938500" y="1417427"/>
            <a:ext cx="8104761" cy="3270548"/>
          </a:xfrm>
          <a:prstGeom prst="rect">
            <a:avLst/>
          </a:prstGeom>
        </p:spPr>
        <p:txBody>
          <a:bodyPr spcFirstLastPara="1" wrap="square" lIns="91425" tIns="91425" rIns="91425" bIns="91425" anchor="t" anchorCtr="0">
            <a:noAutofit/>
          </a:bodyPr>
          <a:lstStyle/>
          <a:p>
            <a:pPr algn="just"/>
            <a:r>
              <a:rPr lang="en-US" sz="1600" b="0" i="0" dirty="0">
                <a:solidFill>
                  <a:schemeClr val="bg1"/>
                </a:solidFill>
                <a:effectLst/>
                <a:latin typeface="Times New Roman" panose="02020603050405020304" pitchFamily="18" charset="0"/>
                <a:cs typeface="Times New Roman" panose="02020603050405020304" pitchFamily="18" charset="0"/>
              </a:rPr>
              <a:t>	A Office Hub is a software solution that enables organizations to store, manage, and track electronic documents and files. The proposed Office Hub is a system that allows users to store, share, collaborate, and manage digital documents and files within an organization.</a:t>
            </a:r>
          </a:p>
          <a:p>
            <a:pPr algn="just"/>
            <a:endParaRPr lang="en-US" sz="1600" b="0" i="0" dirty="0">
              <a:solidFill>
                <a:schemeClr val="bg1"/>
              </a:solidFill>
              <a:effectLst/>
              <a:latin typeface="Times New Roman" panose="02020603050405020304" pitchFamily="18" charset="0"/>
              <a:cs typeface="Times New Roman" panose="02020603050405020304" pitchFamily="18" charset="0"/>
            </a:endParaRPr>
          </a:p>
          <a:p>
            <a:pPr algn="just"/>
            <a:r>
              <a:rPr lang="en-US" sz="1600" b="0" i="0" dirty="0">
                <a:solidFill>
                  <a:schemeClr val="bg1"/>
                </a:solidFill>
                <a:effectLst/>
                <a:latin typeface="Times New Roman" panose="02020603050405020304" pitchFamily="18" charset="0"/>
                <a:cs typeface="Times New Roman" panose="02020603050405020304" pitchFamily="18" charset="0"/>
              </a:rPr>
              <a:t>The scope of the proposed Office Hub includes the following features:</a:t>
            </a:r>
          </a:p>
          <a:p>
            <a:pPr algn="just">
              <a:buFont typeface="+mj-lt"/>
              <a:buAutoNum type="arabicPeriod"/>
            </a:pPr>
            <a:r>
              <a:rPr lang="en-US" sz="1600" b="0" i="0" dirty="0">
                <a:solidFill>
                  <a:schemeClr val="bg1"/>
                </a:solidFill>
                <a:effectLst/>
                <a:latin typeface="Times New Roman" panose="02020603050405020304" pitchFamily="18" charset="0"/>
                <a:cs typeface="Times New Roman" panose="02020603050405020304" pitchFamily="18" charset="0"/>
              </a:rPr>
              <a:t>Document Storage</a:t>
            </a:r>
          </a:p>
          <a:p>
            <a:pPr algn="just">
              <a:buFont typeface="+mj-lt"/>
              <a:buAutoNum type="arabicPeriod"/>
            </a:pPr>
            <a:r>
              <a:rPr lang="en-US" sz="1600" b="0" i="0" dirty="0">
                <a:solidFill>
                  <a:schemeClr val="bg1"/>
                </a:solidFill>
                <a:effectLst/>
                <a:latin typeface="Times New Roman" panose="02020603050405020304" pitchFamily="18" charset="0"/>
                <a:cs typeface="Times New Roman" panose="02020603050405020304" pitchFamily="18" charset="0"/>
              </a:rPr>
              <a:t>Document Sharing </a:t>
            </a:r>
          </a:p>
          <a:p>
            <a:pPr algn="just">
              <a:buFont typeface="+mj-lt"/>
              <a:buAutoNum type="arabicPeriod"/>
            </a:pPr>
            <a:r>
              <a:rPr lang="en-US" sz="1600" dirty="0">
                <a:solidFill>
                  <a:schemeClr val="bg1"/>
                </a:solidFill>
                <a:latin typeface="Times New Roman" panose="02020603050405020304" pitchFamily="18" charset="0"/>
                <a:cs typeface="Times New Roman" panose="02020603050405020304" pitchFamily="18" charset="0"/>
              </a:rPr>
              <a:t>Team Creation</a:t>
            </a:r>
            <a:endParaRPr lang="en-US" sz="1600" b="0" i="0" dirty="0">
              <a:solidFill>
                <a:schemeClr val="bg1"/>
              </a:solidFill>
              <a:effectLst/>
              <a:latin typeface="Times New Roman" panose="02020603050405020304" pitchFamily="18" charset="0"/>
              <a:cs typeface="Times New Roman" panose="02020603050405020304" pitchFamily="18" charset="0"/>
            </a:endParaRPr>
          </a:p>
          <a:p>
            <a:pPr algn="just">
              <a:buFont typeface="+mj-lt"/>
              <a:buAutoNum type="arabicPeriod"/>
            </a:pPr>
            <a:r>
              <a:rPr lang="en-US" sz="1600" b="0" i="0" dirty="0">
                <a:solidFill>
                  <a:schemeClr val="bg1"/>
                </a:solidFill>
                <a:effectLst/>
                <a:latin typeface="Times New Roman" panose="02020603050405020304" pitchFamily="18" charset="0"/>
                <a:cs typeface="Times New Roman" panose="02020603050405020304" pitchFamily="18" charset="0"/>
              </a:rPr>
              <a:t>Document Workflow Management </a:t>
            </a:r>
          </a:p>
          <a:p>
            <a:pPr algn="just">
              <a:buFont typeface="+mj-lt"/>
              <a:buAutoNum type="arabicPeriod"/>
            </a:pPr>
            <a:r>
              <a:rPr lang="en-US" sz="1600" dirty="0">
                <a:solidFill>
                  <a:schemeClr val="bg1"/>
                </a:solidFill>
                <a:latin typeface="Times New Roman" panose="02020603050405020304" pitchFamily="18" charset="0"/>
                <a:cs typeface="Times New Roman" panose="02020603050405020304" pitchFamily="18" charset="0"/>
              </a:rPr>
              <a:t>Project Workflow Management</a:t>
            </a:r>
          </a:p>
          <a:p>
            <a:pPr algn="just">
              <a:buFont typeface="+mj-lt"/>
              <a:buAutoNum type="arabicPeriod"/>
            </a:pPr>
            <a:r>
              <a:rPr lang="en-US" sz="1600" b="0" i="0" dirty="0">
                <a:solidFill>
                  <a:schemeClr val="bg1"/>
                </a:solidFill>
                <a:effectLst/>
                <a:latin typeface="Times New Roman" panose="02020603050405020304" pitchFamily="18" charset="0"/>
                <a:cs typeface="Times New Roman" panose="02020603050405020304" pitchFamily="18" charset="0"/>
              </a:rPr>
              <a:t>Chat with Team</a:t>
            </a:r>
          </a:p>
          <a:p>
            <a:pPr algn="just">
              <a:buFont typeface="+mj-lt"/>
              <a:buAutoNum type="arabicPeriod"/>
            </a:pPr>
            <a:r>
              <a:rPr lang="en-US" sz="1600" b="0" i="0" dirty="0">
                <a:solidFill>
                  <a:schemeClr val="bg1"/>
                </a:solidFill>
                <a:effectLst/>
                <a:latin typeface="Times New Roman" panose="02020603050405020304" pitchFamily="18" charset="0"/>
                <a:cs typeface="Times New Roman" panose="02020603050405020304" pitchFamily="18" charset="0"/>
              </a:rPr>
              <a:t>Security and Access Control</a:t>
            </a:r>
          </a:p>
          <a:p>
            <a:pPr algn="just"/>
            <a:endParaRPr lang="en-IN" sz="1600" dirty="0">
              <a:solidFill>
                <a:schemeClr val="bg1"/>
              </a:solidFill>
              <a:latin typeface="Times New Roman" panose="02020603050405020304" pitchFamily="18" charset="0"/>
              <a:cs typeface="Times New Roman" panose="02020603050405020304" pitchFamily="18" charset="0"/>
            </a:endParaRPr>
          </a:p>
          <a:p>
            <a:pPr marL="0" lvl="0" indent="0" algn="ctr" rtl="0">
              <a:spcBef>
                <a:spcPts val="0"/>
              </a:spcBef>
              <a:spcAft>
                <a:spcPts val="0"/>
              </a:spcAft>
              <a:buNone/>
            </a:pPr>
            <a:endParaRPr sz="1600" dirty="0">
              <a:solidFill>
                <a:schemeClr val="bg1"/>
              </a:solidFill>
            </a:endParaRPr>
          </a:p>
        </p:txBody>
      </p:sp>
      <p:sp>
        <p:nvSpPr>
          <p:cNvPr id="247" name="Google Shape;247;p46"/>
          <p:cNvSpPr/>
          <p:nvPr/>
        </p:nvSpPr>
        <p:spPr>
          <a:xfrm>
            <a:off x="6850102" y="2024450"/>
            <a:ext cx="423884" cy="40998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46"/>
          <p:cNvGrpSpPr/>
          <p:nvPr/>
        </p:nvGrpSpPr>
        <p:grpSpPr>
          <a:xfrm>
            <a:off x="4517801" y="2092755"/>
            <a:ext cx="64173" cy="272113"/>
            <a:chOff x="4083820" y="3418680"/>
            <a:chExt cx="55013" cy="233273"/>
          </a:xfrm>
        </p:grpSpPr>
        <p:sp>
          <p:nvSpPr>
            <p:cNvPr id="250" name="Google Shape;250;p46"/>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6"/>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6"/>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FFAB40"/>
                </a:solidFill>
                <a:effectLst/>
                <a:latin typeface="Times New Roman" panose="02020603050405020304" pitchFamily="18" charset="0"/>
                <a:cs typeface="Times New Roman" panose="02020603050405020304" pitchFamily="18" charset="0"/>
              </a:rPr>
              <a:t>Implementation</a:t>
            </a:r>
            <a:r>
              <a:rPr lang="en-US" b="0" i="0" dirty="0">
                <a:solidFill>
                  <a:schemeClr val="tx1"/>
                </a:solidFill>
                <a:effectLst/>
                <a:latin typeface="Times New Roman" panose="02020603050405020304" pitchFamily="18" charset="0"/>
                <a:cs typeface="Times New Roman" panose="02020603050405020304" pitchFamily="18" charset="0"/>
              </a:rPr>
              <a:t> </a:t>
            </a:r>
            <a:r>
              <a:rPr lang="en-US" b="0" i="0" dirty="0">
                <a:solidFill>
                  <a:srgbClr val="FFAB40"/>
                </a:solidFill>
                <a:effectLst/>
                <a:latin typeface="Times New Roman" panose="02020603050405020304" pitchFamily="18" charset="0"/>
                <a:cs typeface="Times New Roman" panose="02020603050405020304" pitchFamily="18" charset="0"/>
              </a:rPr>
              <a:t>Details</a:t>
            </a:r>
            <a:endParaRPr dirty="0">
              <a:solidFill>
                <a:srgbClr val="FFAB40"/>
              </a:solidFill>
            </a:endParaRPr>
          </a:p>
        </p:txBody>
      </p:sp>
      <p:cxnSp>
        <p:nvCxnSpPr>
          <p:cNvPr id="234" name="Google Shape;234;p46"/>
          <p:cNvCxnSpPr>
            <a:cxnSpLocks/>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40" name="Google Shape;240;p46"/>
          <p:cNvSpPr txBox="1">
            <a:spLocks noGrp="1"/>
          </p:cNvSpPr>
          <p:nvPr>
            <p:ph type="subTitle" idx="6"/>
          </p:nvPr>
        </p:nvSpPr>
        <p:spPr>
          <a:xfrm>
            <a:off x="486638" y="1224830"/>
            <a:ext cx="8104761" cy="3851329"/>
          </a:xfrm>
          <a:prstGeom prst="rect">
            <a:avLst/>
          </a:prstGeom>
        </p:spPr>
        <p:txBody>
          <a:bodyPr spcFirstLastPara="1" wrap="square" lIns="91425" tIns="91425" rIns="91425" bIns="91425" anchor="t" anchorCtr="0">
            <a:noAutofit/>
          </a:bodyPr>
          <a:lstStyle/>
          <a:p>
            <a:pPr marL="720000" algn="just">
              <a:spcBef>
                <a:spcPts val="170"/>
              </a:spcBef>
              <a:spcAft>
                <a:spcPts val="170"/>
              </a:spcAft>
            </a:pPr>
            <a:r>
              <a:rPr lang="en-US" sz="1500" b="0" i="0" dirty="0">
                <a:solidFill>
                  <a:schemeClr val="bg1"/>
                </a:solidFill>
                <a:effectLst/>
                <a:latin typeface="Garamond" panose="02020404030301010803" pitchFamily="18" charset="0"/>
                <a:cs typeface="Times New Roman" panose="02020603050405020304" pitchFamily="18" charset="0"/>
              </a:rPr>
              <a:t>►   </a:t>
            </a:r>
            <a:r>
              <a:rPr lang="en-US" sz="1500" b="0" i="0" dirty="0">
                <a:solidFill>
                  <a:schemeClr val="bg1"/>
                </a:solidFill>
                <a:effectLst/>
                <a:latin typeface="Times New Roman" panose="02020603050405020304" pitchFamily="18" charset="0"/>
                <a:cs typeface="Times New Roman" panose="02020603050405020304" pitchFamily="18" charset="0"/>
              </a:rPr>
              <a:t>The implementation details of a proposed Office Hub will depend on a variety of factors, such as the specific requirements of the organization, the chosen technology stack, and the available resources. However, here are some general implementation details that may be involved</a:t>
            </a:r>
            <a:r>
              <a:rPr lang="en-US" sz="1500" dirty="0">
                <a:solidFill>
                  <a:schemeClr val="bg1"/>
                </a:solidFill>
                <a:latin typeface="Times New Roman" panose="02020603050405020304" pitchFamily="18" charset="0"/>
                <a:cs typeface="Times New Roman" panose="02020603050405020304" pitchFamily="18" charset="0"/>
              </a:rPr>
              <a:t>:</a:t>
            </a:r>
            <a:endParaRPr lang="en-US" sz="1500" b="0" i="0" dirty="0">
              <a:solidFill>
                <a:schemeClr val="bg1"/>
              </a:solidFill>
              <a:effectLst/>
              <a:latin typeface="Times New Roman" panose="02020603050405020304" pitchFamily="18" charset="0"/>
              <a:cs typeface="Times New Roman" panose="02020603050405020304" pitchFamily="18" charset="0"/>
            </a:endParaRPr>
          </a:p>
          <a:p>
            <a:pPr marL="720000" algn="just">
              <a:spcBef>
                <a:spcPts val="170"/>
              </a:spcBef>
              <a:spcAft>
                <a:spcPts val="170"/>
              </a:spcAft>
            </a:pPr>
            <a:endParaRPr lang="en-US" sz="1500" b="0" i="0" dirty="0">
              <a:solidFill>
                <a:schemeClr val="bg1"/>
              </a:solidFill>
              <a:effectLst/>
              <a:latin typeface="Times New Roman" panose="02020603050405020304" pitchFamily="18" charset="0"/>
              <a:cs typeface="Times New Roman" panose="02020603050405020304" pitchFamily="18" charset="0"/>
            </a:endParaRPr>
          </a:p>
          <a:p>
            <a:pPr marL="377100" indent="0" algn="just">
              <a:spcBef>
                <a:spcPts val="170"/>
              </a:spcBef>
              <a:spcAft>
                <a:spcPts val="170"/>
              </a:spcAft>
            </a:pPr>
            <a:r>
              <a:rPr lang="en-US" sz="1500" b="0" i="0" dirty="0">
                <a:solidFill>
                  <a:schemeClr val="bg1"/>
                </a:solidFill>
                <a:effectLst/>
                <a:latin typeface="Times New Roman" panose="02020603050405020304" pitchFamily="18" charset="0"/>
                <a:cs typeface="Times New Roman" panose="02020603050405020304" pitchFamily="18" charset="0"/>
              </a:rPr>
              <a:t>1. System design: </a:t>
            </a:r>
          </a:p>
          <a:p>
            <a:pPr marL="377100" indent="0" algn="just">
              <a:spcBef>
                <a:spcPts val="170"/>
              </a:spcBef>
              <a:spcAft>
                <a:spcPts val="170"/>
              </a:spcAft>
            </a:pPr>
            <a:r>
              <a:rPr lang="en-US" sz="1500" b="0" i="0" dirty="0">
                <a:solidFill>
                  <a:schemeClr val="bg1"/>
                </a:solidFill>
                <a:effectLst/>
                <a:latin typeface="Times New Roman" panose="02020603050405020304" pitchFamily="18" charset="0"/>
                <a:cs typeface="Times New Roman" panose="02020603050405020304" pitchFamily="18" charset="0"/>
              </a:rPr>
              <a:t>This will involve creating a system architecture that is scalable, secure, and efficient, as 	well as designing the user interface and other user-facing components of the system.</a:t>
            </a:r>
          </a:p>
          <a:p>
            <a:pPr marL="720000" algn="just">
              <a:spcBef>
                <a:spcPts val="170"/>
              </a:spcBef>
              <a:spcAft>
                <a:spcPts val="170"/>
              </a:spcAft>
              <a:buFont typeface="+mj-lt"/>
              <a:buAutoNum type="arabicPeriod"/>
            </a:pPr>
            <a:endParaRPr lang="en-US" sz="1500" b="0" i="0" dirty="0">
              <a:solidFill>
                <a:schemeClr val="bg1"/>
              </a:solidFill>
              <a:effectLst/>
              <a:latin typeface="Times New Roman" panose="02020603050405020304" pitchFamily="18" charset="0"/>
              <a:cs typeface="Times New Roman" panose="02020603050405020304" pitchFamily="18" charset="0"/>
            </a:endParaRPr>
          </a:p>
          <a:p>
            <a:pPr marL="377100" indent="0" algn="just">
              <a:spcBef>
                <a:spcPts val="170"/>
              </a:spcBef>
              <a:spcAft>
                <a:spcPts val="170"/>
              </a:spcAft>
            </a:pPr>
            <a:r>
              <a:rPr lang="en-US" sz="1500" b="0" i="0" dirty="0">
                <a:solidFill>
                  <a:schemeClr val="bg1"/>
                </a:solidFill>
                <a:effectLst/>
                <a:latin typeface="Times New Roman" panose="02020603050405020304" pitchFamily="18" charset="0"/>
                <a:cs typeface="Times New Roman" panose="02020603050405020304" pitchFamily="18" charset="0"/>
              </a:rPr>
              <a:t>2. Development: </a:t>
            </a:r>
          </a:p>
          <a:p>
            <a:pPr marL="377100" indent="0" algn="just">
              <a:spcBef>
                <a:spcPts val="170"/>
              </a:spcBef>
              <a:spcAft>
                <a:spcPts val="170"/>
              </a:spcAft>
            </a:pPr>
            <a:r>
              <a:rPr lang="en-US" sz="1500" b="0" i="0" dirty="0">
                <a:solidFill>
                  <a:schemeClr val="bg1"/>
                </a:solidFill>
                <a:effectLst/>
                <a:latin typeface="Times New Roman" panose="02020603050405020304" pitchFamily="18" charset="0"/>
                <a:cs typeface="Times New Roman" panose="02020603050405020304" pitchFamily="18" charset="0"/>
              </a:rPr>
              <a:t>Once the system design has been created, the development team will begin building the system. This will involve creating the back-end database and application logic, as well as developing the front-end user interface. </a:t>
            </a:r>
          </a:p>
          <a:p>
            <a:endParaRPr lang="en-IN" sz="1500" dirty="0">
              <a:solidFill>
                <a:schemeClr val="bg1"/>
              </a:solidFill>
              <a:latin typeface="Times New Roman" panose="02020603050405020304" pitchFamily="18" charset="0"/>
              <a:cs typeface="Times New Roman" panose="02020603050405020304" pitchFamily="18" charset="0"/>
            </a:endParaRPr>
          </a:p>
        </p:txBody>
      </p:sp>
      <p:sp>
        <p:nvSpPr>
          <p:cNvPr id="247" name="Google Shape;247;p46"/>
          <p:cNvSpPr/>
          <p:nvPr/>
        </p:nvSpPr>
        <p:spPr>
          <a:xfrm>
            <a:off x="6850102" y="2024450"/>
            <a:ext cx="423884" cy="40998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46"/>
          <p:cNvGrpSpPr/>
          <p:nvPr/>
        </p:nvGrpSpPr>
        <p:grpSpPr>
          <a:xfrm>
            <a:off x="4517801" y="2092755"/>
            <a:ext cx="64173" cy="272113"/>
            <a:chOff x="4083820" y="3418680"/>
            <a:chExt cx="55013" cy="233273"/>
          </a:xfrm>
        </p:grpSpPr>
        <p:sp>
          <p:nvSpPr>
            <p:cNvPr id="250" name="Google Shape;250;p46"/>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6"/>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61669629"/>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6"/>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FAB40"/>
                </a:solidFill>
              </a:rPr>
              <a:t>Continue…</a:t>
            </a:r>
            <a:endParaRPr dirty="0">
              <a:solidFill>
                <a:srgbClr val="FFAB40"/>
              </a:solidFill>
            </a:endParaRPr>
          </a:p>
        </p:txBody>
      </p:sp>
      <p:cxnSp>
        <p:nvCxnSpPr>
          <p:cNvPr id="234" name="Google Shape;234;p46"/>
          <p:cNvCxnSpPr>
            <a:cxnSpLocks/>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40" name="Google Shape;240;p46"/>
          <p:cNvSpPr txBox="1">
            <a:spLocks noGrp="1"/>
          </p:cNvSpPr>
          <p:nvPr>
            <p:ph type="subTitle" idx="6"/>
          </p:nvPr>
        </p:nvSpPr>
        <p:spPr>
          <a:xfrm>
            <a:off x="938500" y="1170122"/>
            <a:ext cx="8104761" cy="3851329"/>
          </a:xfrm>
          <a:prstGeom prst="rect">
            <a:avLst/>
          </a:prstGeom>
        </p:spPr>
        <p:txBody>
          <a:bodyPr spcFirstLastPara="1" wrap="square" lIns="91425" tIns="91425" rIns="91425" bIns="91425" anchor="t" anchorCtr="0">
            <a:noAutofit/>
          </a:bodyPr>
          <a:lstStyle/>
          <a:p>
            <a:pPr marL="720000" algn="l">
              <a:buFont typeface="+mj-lt"/>
              <a:buAutoNum type="arabicPeriod"/>
            </a:pPr>
            <a:endParaRPr lang="en-US" sz="1500" b="0" i="0" dirty="0">
              <a:solidFill>
                <a:schemeClr val="bg1"/>
              </a:solidFill>
              <a:effectLst/>
              <a:latin typeface="Times New Roman" panose="02020603050405020304" pitchFamily="18" charset="0"/>
              <a:cs typeface="Times New Roman" panose="02020603050405020304" pitchFamily="18" charset="0"/>
            </a:endParaRPr>
          </a:p>
          <a:p>
            <a:pPr marL="377100" indent="0" algn="l"/>
            <a:r>
              <a:rPr lang="en-US" sz="1500" dirty="0">
                <a:solidFill>
                  <a:schemeClr val="bg1"/>
                </a:solidFill>
                <a:latin typeface="Times New Roman" panose="02020603050405020304" pitchFamily="18" charset="0"/>
                <a:cs typeface="Times New Roman" panose="02020603050405020304" pitchFamily="18" charset="0"/>
              </a:rPr>
              <a:t>3. </a:t>
            </a:r>
            <a:r>
              <a:rPr lang="en-US" sz="1500" b="0" i="0" dirty="0">
                <a:solidFill>
                  <a:schemeClr val="bg1"/>
                </a:solidFill>
                <a:effectLst/>
                <a:latin typeface="Times New Roman" panose="02020603050405020304" pitchFamily="18" charset="0"/>
                <a:cs typeface="Times New Roman" panose="02020603050405020304" pitchFamily="18" charset="0"/>
              </a:rPr>
              <a:t>Testing: </a:t>
            </a:r>
          </a:p>
          <a:p>
            <a:pPr marL="377100" indent="0" algn="l"/>
            <a:r>
              <a:rPr lang="en-US" sz="1500" b="0" i="0" dirty="0">
                <a:solidFill>
                  <a:schemeClr val="bg1"/>
                </a:solidFill>
                <a:effectLst/>
                <a:latin typeface="Times New Roman" panose="02020603050405020304" pitchFamily="18" charset="0"/>
                <a:cs typeface="Times New Roman" panose="02020603050405020304" pitchFamily="18" charset="0"/>
              </a:rPr>
              <a:t>Once the system has been developed, it will need to be thoroughly tested to ensure that   it meets the requirements and is functioning as expected. </a:t>
            </a:r>
          </a:p>
          <a:p>
            <a:pPr marL="720000" algn="l">
              <a:buFont typeface="+mj-lt"/>
              <a:buAutoNum type="arabicPeriod"/>
            </a:pPr>
            <a:endParaRPr lang="en-US" sz="1500" b="0" i="0" dirty="0">
              <a:solidFill>
                <a:schemeClr val="bg1"/>
              </a:solidFill>
              <a:effectLst/>
              <a:latin typeface="Times New Roman" panose="02020603050405020304" pitchFamily="18" charset="0"/>
              <a:cs typeface="Times New Roman" panose="02020603050405020304" pitchFamily="18" charset="0"/>
            </a:endParaRPr>
          </a:p>
          <a:p>
            <a:pPr marL="377100" indent="0" algn="l"/>
            <a:r>
              <a:rPr lang="en-US" sz="1500" b="0" i="0" dirty="0">
                <a:solidFill>
                  <a:schemeClr val="bg1"/>
                </a:solidFill>
                <a:effectLst/>
                <a:latin typeface="Times New Roman" panose="02020603050405020304" pitchFamily="18" charset="0"/>
                <a:cs typeface="Times New Roman" panose="02020603050405020304" pitchFamily="18" charset="0"/>
              </a:rPr>
              <a:t>4. Deployment: </a:t>
            </a:r>
          </a:p>
          <a:p>
            <a:pPr marL="377100" indent="0" algn="l"/>
            <a:r>
              <a:rPr lang="en-US" sz="1500" b="0" i="0" dirty="0">
                <a:solidFill>
                  <a:schemeClr val="bg1"/>
                </a:solidFill>
                <a:effectLst/>
                <a:latin typeface="Times New Roman" panose="02020603050405020304" pitchFamily="18" charset="0"/>
                <a:cs typeface="Times New Roman" panose="02020603050405020304" pitchFamily="18" charset="0"/>
              </a:rPr>
              <a:t>Once the system has been tested and approved for release, it will be deployed to the production environment. </a:t>
            </a:r>
          </a:p>
          <a:p>
            <a:pPr marL="720000" algn="l">
              <a:buFont typeface="+mj-lt"/>
              <a:buAutoNum type="arabicPeriod"/>
            </a:pPr>
            <a:endParaRPr lang="en-US" sz="1500" b="0" i="0" dirty="0">
              <a:solidFill>
                <a:schemeClr val="bg1"/>
              </a:solidFill>
              <a:effectLst/>
              <a:latin typeface="Times New Roman" panose="02020603050405020304" pitchFamily="18" charset="0"/>
              <a:cs typeface="Times New Roman" panose="02020603050405020304" pitchFamily="18" charset="0"/>
            </a:endParaRPr>
          </a:p>
          <a:p>
            <a:pPr marL="377100" indent="0" algn="l"/>
            <a:r>
              <a:rPr lang="en-US" sz="1500" b="0" i="0" dirty="0">
                <a:solidFill>
                  <a:schemeClr val="bg1"/>
                </a:solidFill>
                <a:effectLst/>
                <a:latin typeface="Times New Roman" panose="02020603050405020304" pitchFamily="18" charset="0"/>
                <a:cs typeface="Times New Roman" panose="02020603050405020304" pitchFamily="18" charset="0"/>
              </a:rPr>
              <a:t>5. Training: </a:t>
            </a:r>
          </a:p>
          <a:p>
            <a:pPr marL="377100" indent="0" algn="l"/>
            <a:r>
              <a:rPr lang="en-US" sz="1500" b="0" i="0" dirty="0">
                <a:solidFill>
                  <a:schemeClr val="bg1"/>
                </a:solidFill>
                <a:effectLst/>
                <a:latin typeface="Times New Roman" panose="02020603050405020304" pitchFamily="18" charset="0"/>
                <a:cs typeface="Times New Roman" panose="02020603050405020304" pitchFamily="18" charset="0"/>
              </a:rPr>
              <a:t>Once the system has been deployed, users will need to be trained on how to use it effectively. </a:t>
            </a:r>
          </a:p>
          <a:p>
            <a:pPr marL="720000" algn="l">
              <a:buFont typeface="+mj-lt"/>
              <a:buAutoNum type="arabicPeriod"/>
            </a:pPr>
            <a:endParaRPr lang="en-US" sz="1500" b="0" i="0" dirty="0">
              <a:solidFill>
                <a:schemeClr val="bg1"/>
              </a:solidFill>
              <a:effectLst/>
              <a:latin typeface="Times New Roman" panose="02020603050405020304" pitchFamily="18" charset="0"/>
              <a:cs typeface="Times New Roman" panose="02020603050405020304" pitchFamily="18" charset="0"/>
            </a:endParaRPr>
          </a:p>
          <a:p>
            <a:pPr marL="377100" indent="0" algn="l"/>
            <a:r>
              <a:rPr lang="en-US" sz="1500" b="0" i="0" dirty="0">
                <a:solidFill>
                  <a:schemeClr val="bg1"/>
                </a:solidFill>
                <a:effectLst/>
                <a:latin typeface="Times New Roman" panose="02020603050405020304" pitchFamily="18" charset="0"/>
                <a:cs typeface="Times New Roman" panose="02020603050405020304" pitchFamily="18" charset="0"/>
              </a:rPr>
              <a:t>6. Maintenance: </a:t>
            </a:r>
          </a:p>
          <a:p>
            <a:pPr marL="377100" indent="0" algn="l"/>
            <a:r>
              <a:rPr lang="en-US" sz="1500" b="0" i="0" dirty="0">
                <a:solidFill>
                  <a:schemeClr val="bg1"/>
                </a:solidFill>
                <a:effectLst/>
                <a:latin typeface="Times New Roman" panose="02020603050405020304" pitchFamily="18" charset="0"/>
                <a:cs typeface="Times New Roman" panose="02020603050405020304" pitchFamily="18" charset="0"/>
              </a:rPr>
              <a:t>This will involve monitoring the system for issues, applying patches and updates, and making changes as necessary to meet changing business requirements.</a:t>
            </a:r>
          </a:p>
          <a:p>
            <a:pPr marL="720000" algn="l">
              <a:buFont typeface="+mj-lt"/>
              <a:buAutoNum type="arabicPeriod"/>
            </a:pPr>
            <a:endParaRPr lang="en-US" sz="1500" b="0" i="0" dirty="0">
              <a:solidFill>
                <a:schemeClr val="bg1"/>
              </a:solidFill>
              <a:effectLst/>
              <a:latin typeface="Times New Roman" panose="02020603050405020304" pitchFamily="18" charset="0"/>
              <a:cs typeface="Times New Roman" panose="02020603050405020304" pitchFamily="18" charset="0"/>
            </a:endParaRPr>
          </a:p>
          <a:p>
            <a:endParaRPr lang="en-IN" sz="1500" dirty="0">
              <a:solidFill>
                <a:schemeClr val="bg1"/>
              </a:solidFill>
              <a:latin typeface="Times New Roman" panose="02020603050405020304" pitchFamily="18" charset="0"/>
              <a:cs typeface="Times New Roman" panose="02020603050405020304" pitchFamily="18" charset="0"/>
            </a:endParaRPr>
          </a:p>
        </p:txBody>
      </p:sp>
      <p:sp>
        <p:nvSpPr>
          <p:cNvPr id="247" name="Google Shape;247;p46"/>
          <p:cNvSpPr/>
          <p:nvPr/>
        </p:nvSpPr>
        <p:spPr>
          <a:xfrm>
            <a:off x="6850102" y="2024450"/>
            <a:ext cx="423884" cy="40998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46"/>
          <p:cNvGrpSpPr/>
          <p:nvPr/>
        </p:nvGrpSpPr>
        <p:grpSpPr>
          <a:xfrm>
            <a:off x="4517801" y="2092755"/>
            <a:ext cx="64173" cy="272113"/>
            <a:chOff x="4083820" y="3418680"/>
            <a:chExt cx="55013" cy="233273"/>
          </a:xfrm>
        </p:grpSpPr>
        <p:sp>
          <p:nvSpPr>
            <p:cNvPr id="250" name="Google Shape;250;p46"/>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6"/>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19871758"/>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54"/>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TIMELINE ALWAYS WORKS WELL</a:t>
            </a:r>
            <a:endParaRPr/>
          </a:p>
        </p:txBody>
      </p:sp>
      <p:cxnSp>
        <p:nvCxnSpPr>
          <p:cNvPr id="1956" name="Google Shape;1956;p54"/>
          <p:cNvCxnSpPr>
            <a:cxnSpLocks/>
            <a:endCxn id="1967" idx="6"/>
          </p:cNvCxnSpPr>
          <p:nvPr/>
        </p:nvCxnSpPr>
        <p:spPr>
          <a:xfrm>
            <a:off x="1891750" y="2859300"/>
            <a:ext cx="3720850" cy="0"/>
          </a:xfrm>
          <a:prstGeom prst="straightConnector1">
            <a:avLst/>
          </a:prstGeom>
          <a:noFill/>
          <a:ln w="19050" cap="flat" cmpd="sng">
            <a:solidFill>
              <a:schemeClr val="accent1"/>
            </a:solidFill>
            <a:prstDash val="solid"/>
            <a:round/>
            <a:headEnd type="none" w="med" len="med"/>
            <a:tailEnd type="none" w="med" len="med"/>
          </a:ln>
        </p:spPr>
      </p:cxnSp>
      <p:sp>
        <p:nvSpPr>
          <p:cNvPr id="1957" name="Google Shape;1957;p54"/>
          <p:cNvSpPr txBox="1">
            <a:spLocks noGrp="1"/>
          </p:cNvSpPr>
          <p:nvPr>
            <p:ph type="title" idx="4294967295"/>
          </p:nvPr>
        </p:nvSpPr>
        <p:spPr>
          <a:xfrm>
            <a:off x="1019361" y="2097688"/>
            <a:ext cx="1527300" cy="3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JANUARY</a:t>
            </a:r>
            <a:endParaRPr sz="1400" dirty="0">
              <a:solidFill>
                <a:schemeClr val="lt1"/>
              </a:solidFill>
            </a:endParaRPr>
          </a:p>
        </p:txBody>
      </p:sp>
      <p:sp>
        <p:nvSpPr>
          <p:cNvPr id="1958" name="Google Shape;1958;p54"/>
          <p:cNvSpPr txBox="1">
            <a:spLocks noGrp="1"/>
          </p:cNvSpPr>
          <p:nvPr>
            <p:ph type="subTitle" idx="4294967295"/>
          </p:nvPr>
        </p:nvSpPr>
        <p:spPr>
          <a:xfrm>
            <a:off x="1019364" y="3183038"/>
            <a:ext cx="1527300" cy="725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1400" dirty="0">
                <a:solidFill>
                  <a:schemeClr val="lt1"/>
                </a:solidFill>
              </a:rPr>
              <a:t>LEARN</a:t>
            </a:r>
            <a:endParaRPr sz="1400" dirty="0">
              <a:solidFill>
                <a:schemeClr val="lt1"/>
              </a:solidFill>
            </a:endParaRPr>
          </a:p>
        </p:txBody>
      </p:sp>
      <p:sp>
        <p:nvSpPr>
          <p:cNvPr id="1959" name="Google Shape;1959;p54"/>
          <p:cNvSpPr txBox="1">
            <a:spLocks noGrp="1"/>
          </p:cNvSpPr>
          <p:nvPr>
            <p:ph type="title" idx="4294967295"/>
          </p:nvPr>
        </p:nvSpPr>
        <p:spPr>
          <a:xfrm>
            <a:off x="4738561" y="2097688"/>
            <a:ext cx="1527300" cy="3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1400" dirty="0">
                <a:solidFill>
                  <a:schemeClr val="lt1"/>
                </a:solidFill>
              </a:rPr>
              <a:t>MARCH</a:t>
            </a:r>
            <a:endParaRPr sz="1400" dirty="0">
              <a:solidFill>
                <a:schemeClr val="lt1"/>
              </a:solidFill>
            </a:endParaRPr>
          </a:p>
        </p:txBody>
      </p:sp>
      <p:sp>
        <p:nvSpPr>
          <p:cNvPr id="1960" name="Google Shape;1960;p54"/>
          <p:cNvSpPr txBox="1">
            <a:spLocks noGrp="1"/>
          </p:cNvSpPr>
          <p:nvPr>
            <p:ph type="subTitle" idx="4294967295"/>
          </p:nvPr>
        </p:nvSpPr>
        <p:spPr>
          <a:xfrm>
            <a:off x="4740186" y="3018662"/>
            <a:ext cx="1693233" cy="725400"/>
          </a:xfrm>
          <a:prstGeom prst="rect">
            <a:avLst/>
          </a:prstGeom>
        </p:spPr>
        <p:txBody>
          <a:bodyPr spcFirstLastPara="1" wrap="square" lIns="91425" tIns="91425" rIns="91425" bIns="91425" anchor="t" anchorCtr="0">
            <a:noAutofit/>
          </a:bodyPr>
          <a:lstStyle/>
          <a:p>
            <a:pPr marL="0" lvl="0" indent="0" algn="ctr" rtl="0">
              <a:spcBef>
                <a:spcPts val="1600"/>
              </a:spcBef>
              <a:spcAft>
                <a:spcPts val="1600"/>
              </a:spcAft>
              <a:buNone/>
            </a:pPr>
            <a:r>
              <a:rPr lang="en-IN" sz="1400" dirty="0">
                <a:solidFill>
                  <a:schemeClr val="lt1"/>
                </a:solidFill>
              </a:rPr>
              <a:t>IMPLEMENT AND CHANGES</a:t>
            </a:r>
            <a:endParaRPr sz="1400" dirty="0">
              <a:solidFill>
                <a:schemeClr val="lt1"/>
              </a:solidFill>
            </a:endParaRPr>
          </a:p>
        </p:txBody>
      </p:sp>
      <p:sp>
        <p:nvSpPr>
          <p:cNvPr id="1961" name="Google Shape;1961;p54"/>
          <p:cNvSpPr txBox="1">
            <a:spLocks noGrp="1"/>
          </p:cNvSpPr>
          <p:nvPr>
            <p:ph type="subTitle" idx="4294967295"/>
          </p:nvPr>
        </p:nvSpPr>
        <p:spPr>
          <a:xfrm>
            <a:off x="2879789" y="1892972"/>
            <a:ext cx="1527300" cy="725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1400" dirty="0">
                <a:solidFill>
                  <a:schemeClr val="lt1"/>
                </a:solidFill>
              </a:rPr>
              <a:t>LEARN AND IMPLEMENT</a:t>
            </a:r>
            <a:endParaRPr sz="1400" dirty="0">
              <a:solidFill>
                <a:schemeClr val="lt1"/>
              </a:solidFill>
            </a:endParaRPr>
          </a:p>
        </p:txBody>
      </p:sp>
      <p:sp>
        <p:nvSpPr>
          <p:cNvPr id="1962" name="Google Shape;1962;p54"/>
          <p:cNvSpPr txBox="1">
            <a:spLocks noGrp="1"/>
          </p:cNvSpPr>
          <p:nvPr>
            <p:ph type="title" idx="4294967295"/>
          </p:nvPr>
        </p:nvSpPr>
        <p:spPr>
          <a:xfrm>
            <a:off x="2879786" y="3230845"/>
            <a:ext cx="1527300" cy="3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1400" dirty="0">
                <a:solidFill>
                  <a:schemeClr val="lt1"/>
                </a:solidFill>
              </a:rPr>
              <a:t>FEBRUARY</a:t>
            </a:r>
            <a:endParaRPr sz="1400" dirty="0">
              <a:solidFill>
                <a:schemeClr val="lt1"/>
              </a:solidFill>
            </a:endParaRPr>
          </a:p>
        </p:txBody>
      </p:sp>
      <p:sp>
        <p:nvSpPr>
          <p:cNvPr id="1965" name="Google Shape;1965;p54"/>
          <p:cNvSpPr/>
          <p:nvPr/>
        </p:nvSpPr>
        <p:spPr>
          <a:xfrm>
            <a:off x="1674250" y="2750550"/>
            <a:ext cx="217500" cy="21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4"/>
          <p:cNvSpPr/>
          <p:nvPr/>
        </p:nvSpPr>
        <p:spPr>
          <a:xfrm>
            <a:off x="3534675" y="2750550"/>
            <a:ext cx="217500" cy="21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4"/>
          <p:cNvSpPr/>
          <p:nvPr/>
        </p:nvSpPr>
        <p:spPr>
          <a:xfrm>
            <a:off x="5395100" y="2750550"/>
            <a:ext cx="217500" cy="21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69" name="Google Shape;1969;p5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197</TotalTime>
  <Words>991</Words>
  <Application>Microsoft Office PowerPoint</Application>
  <PresentationFormat>On-screen Show (16:9)</PresentationFormat>
  <Paragraphs>91</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Montserrat ExtraBold</vt:lpstr>
      <vt:lpstr>Montserrat</vt:lpstr>
      <vt:lpstr>Montserrat Medium</vt:lpstr>
      <vt:lpstr>Calibri</vt:lpstr>
      <vt:lpstr>Wingdings</vt:lpstr>
      <vt:lpstr>Garamond</vt:lpstr>
      <vt:lpstr>Times New Roman</vt:lpstr>
      <vt:lpstr>Futuristic Background by Slidesgo</vt:lpstr>
      <vt:lpstr>PowerPoint Presentation</vt:lpstr>
      <vt:lpstr>CONTENTS</vt:lpstr>
      <vt:lpstr>Introduction</vt:lpstr>
      <vt:lpstr>Background Theory and Problem Statement</vt:lpstr>
      <vt:lpstr>Current System and its limitations</vt:lpstr>
      <vt:lpstr>Proposed System and Scope of the System</vt:lpstr>
      <vt:lpstr>Implementation Details</vt:lpstr>
      <vt:lpstr>Continue…</vt:lpstr>
      <vt:lpstr>A TIMELINE ALWAYS WORKS WELL</vt:lpstr>
      <vt:lpstr>Gantt chart</vt:lpstr>
      <vt:lpstr>Hardware and Software Requirements</vt:lpstr>
      <vt:lpstr>SNAPSHOTS</vt:lpstr>
      <vt:lpstr>Scope of System</vt:lpstr>
      <vt:lpstr>Limitations of System:</vt:lpstr>
      <vt:lpstr>CONCLUSION</vt:lpstr>
      <vt:lpstr>RESOURCES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bavarvaparam618@gmail.com</cp:lastModifiedBy>
  <cp:revision>52</cp:revision>
  <dcterms:modified xsi:type="dcterms:W3CDTF">2023-04-03T01:56:21Z</dcterms:modified>
</cp:coreProperties>
</file>